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4"/>
  </p:sldMasterIdLst>
  <p:notesMasterIdLst>
    <p:notesMasterId r:id="rId6"/>
  </p:notesMasterIdLst>
  <p:sldIdLst>
    <p:sldId id="256"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439499-8539-47FE-951A-05AA32E9251A}" v="16" dt="2023-08-24T19:34:39.2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13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8/25/2023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numCol="1"/>
          <a:lstStyle/>
          <a:p>
            <a:fld id="{4027089A-8636-F64C-9D23-B4C3EC8D4BA5}" type="datetimeFigureOut">
              <a:rPr lang="en-US" smtClean="0"/>
              <a:t>8/25/2023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8/25/2023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8/25/2023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numCol="1"/>
          <a:lstStyle/>
          <a:p>
            <a:fld id="{4027089A-8636-F64C-9D23-B4C3EC8D4BA5}" type="datetimeFigureOut">
              <a:rPr lang="en-US" smtClean="0"/>
              <a:t>8/25/2023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numCol="1"/>
          <a:lstStyle/>
          <a:p>
            <a:fld id="{4027089A-8636-F64C-9D23-B4C3EC8D4BA5}" type="datetimeFigureOut">
              <a:rPr lang="en-US" smtClean="0"/>
              <a:t>8/25/2023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Date Placeholder 2"/>
          <p:cNvSpPr>
            <a:spLocks noGrp="1"/>
          </p:cNvSpPr>
          <p:nvPr>
            <p:ph type="dt" sz="half" idx="10"/>
          </p:nvPr>
        </p:nvSpPr>
        <p:spPr/>
        <p:txBody>
          <a:bodyPr numCol="1"/>
          <a:lstStyle/>
          <a:p>
            <a:fld id="{4027089A-8636-F64C-9D23-B4C3EC8D4BA5}" type="datetimeFigureOut">
              <a:rPr lang="en-US" smtClean="0"/>
              <a:t>8/25/2023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8/25/2023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8/25/2023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8/25/2023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8/25/2023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63D599-1637-1506-046E-21D1C83FE434}"/>
              </a:ext>
            </a:extLst>
          </p:cNvPr>
          <p:cNvSpPr/>
          <p:nvPr/>
        </p:nvSpPr>
        <p:spPr>
          <a:xfrm rot="5400000">
            <a:off x="7409014" y="2820973"/>
            <a:ext cx="3420974" cy="83124"/>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2" name="Title 1"/>
          <p:cNvSpPr>
            <a:spLocks noGrp="1"/>
          </p:cNvSpPr>
          <p:nvPr>
            <p:ph type="ctrTitle"/>
          </p:nvPr>
        </p:nvSpPr>
        <p:spPr>
          <a:xfrm>
            <a:off x="917514" y="65580"/>
            <a:ext cx="7993634" cy="273090"/>
          </a:xfrm>
        </p:spPr>
        <p:txBody>
          <a:bodyPr numCol="1">
            <a:noAutofit/>
          </a:bodyPr>
          <a:lstStyle/>
          <a:p>
            <a:r>
              <a:rPr lang="en-US" sz="1600" b="1" dirty="0"/>
              <a:t>|	</a:t>
            </a:r>
            <a:r>
              <a:rPr lang="en-US" sz="1400" b="1" dirty="0">
                <a:latin typeface="Sassoon Infant Rg" pitchFamily="50" charset="0"/>
                <a:ea typeface="Sassoon Infant Rg" pitchFamily="50" charset="0"/>
              </a:rPr>
              <a:t>Year 3 Knowledge Organiser – Unit 1 History</a:t>
            </a:r>
            <a:r>
              <a:rPr lang="en-US" sz="1600" b="1" dirty="0"/>
              <a:t>	| </a:t>
            </a:r>
          </a:p>
        </p:txBody>
      </p:sp>
      <p:graphicFrame>
        <p:nvGraphicFramePr>
          <p:cNvPr id="4" name="Table 3"/>
          <p:cNvGraphicFramePr>
            <a:graphicFrameLocks noGrp="1"/>
          </p:cNvGraphicFramePr>
          <p:nvPr>
            <p:extLst>
              <p:ext uri="{D42A27DB-BD31-4B8C-83A1-F6EECF244321}">
                <p14:modId xmlns:p14="http://schemas.microsoft.com/office/powerpoint/2010/main" val="1444648344"/>
              </p:ext>
            </p:extLst>
          </p:nvPr>
        </p:nvGraphicFramePr>
        <p:xfrm>
          <a:off x="83514" y="746339"/>
          <a:ext cx="2742108" cy="1312359"/>
        </p:xfrm>
        <a:graphic>
          <a:graphicData uri="http://schemas.openxmlformats.org/drawingml/2006/table">
            <a:tbl>
              <a:tblPr firstRow="1" bandRow="1">
                <a:tableStyleId>{F5AB1C69-6EDB-4FF4-983F-18BD219EF322}</a:tableStyleId>
              </a:tblPr>
              <a:tblGrid>
                <a:gridCol w="2742108">
                  <a:extLst>
                    <a:ext uri="{9D8B030D-6E8A-4147-A177-3AD203B41FA5}">
                      <a16:colId xmlns:a16="http://schemas.microsoft.com/office/drawing/2014/main" val="20001"/>
                    </a:ext>
                  </a:extLst>
                </a:gridCol>
              </a:tblGrid>
              <a:tr h="566459">
                <a:tc>
                  <a:txBody>
                    <a:bodyPr/>
                    <a:lstStyle/>
                    <a:p>
                      <a:r>
                        <a:rPr lang="en-GB" sz="1200" b="1" u="sng" kern="1200" dirty="0">
                          <a:solidFill>
                            <a:schemeClr val="lt1"/>
                          </a:solidFill>
                          <a:effectLst/>
                          <a:latin typeface="Sassoon Primary Rg" pitchFamily="50" charset="0"/>
                          <a:ea typeface="Sassoon Infant Rg" pitchFamily="50" charset="0"/>
                        </a:rPr>
                        <a:t>Key Question 1:  </a:t>
                      </a:r>
                      <a:r>
                        <a:rPr lang="en-GB" sz="1200" b="1" u="sng" kern="1200" dirty="0">
                          <a:solidFill>
                            <a:schemeClr val="lt1"/>
                          </a:solidFill>
                          <a:effectLst/>
                          <a:latin typeface="Sassoon Primary Rg" pitchFamily="50" charset="0"/>
                          <a:ea typeface="+mn-ea"/>
                          <a:cs typeface="+mn-cs"/>
                        </a:rPr>
                        <a:t>What is prehistory, and in what way is it commonly discussed?</a:t>
                      </a:r>
                      <a:endParaRPr lang="en-GB" sz="1200" b="1" kern="1200" dirty="0">
                        <a:solidFill>
                          <a:schemeClr val="lt1"/>
                        </a:solidFill>
                        <a:effectLst/>
                        <a:latin typeface="Sassoon Primary Rg" pitchFamily="50" charset="0"/>
                        <a:ea typeface="+mn-ea"/>
                        <a:cs typeface="+mn-cs"/>
                      </a:endParaRPr>
                    </a:p>
                  </a:txBody>
                  <a:tcPr marL="74295" marR="74295" marT="37148" marB="37148"/>
                </a:tc>
                <a:extLst>
                  <a:ext uri="{0D108BD9-81ED-4DB2-BD59-A6C34878D82A}">
                    <a16:rowId xmlns:a16="http://schemas.microsoft.com/office/drawing/2014/main" val="10000"/>
                  </a:ext>
                </a:extLst>
              </a:tr>
              <a:tr h="689423">
                <a:tc>
                  <a:txBody>
                    <a:bodyPr/>
                    <a:lstStyle/>
                    <a:p>
                      <a:pPr lvl="0"/>
                      <a:r>
                        <a:rPr lang="en-GB" sz="1200" kern="1200" dirty="0">
                          <a:solidFill>
                            <a:schemeClr val="dk1"/>
                          </a:solidFill>
                          <a:effectLst/>
                          <a:latin typeface="Sassoon Primary Rg" pitchFamily="50" charset="0"/>
                          <a:ea typeface="+mn-ea"/>
                          <a:cs typeface="+mn-cs"/>
                        </a:rPr>
                        <a:t>Human prehistory is commonly divided into three periods: the Stone Age, the Bronze Age and the Iron Age.</a:t>
                      </a:r>
                      <a:endParaRPr lang="en-GB" sz="1200" b="0" i="0" kern="1200" dirty="0">
                        <a:solidFill>
                          <a:schemeClr val="dk1"/>
                        </a:solidFill>
                        <a:effectLst/>
                        <a:latin typeface="Sassoon Primary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0001"/>
                  </a:ext>
                </a:extLst>
              </a:tr>
            </a:tbl>
          </a:graphicData>
        </a:graphic>
      </p:graphicFrame>
      <p:cxnSp>
        <p:nvCxnSpPr>
          <p:cNvPr id="5" name="Straight Connector 4"/>
          <p:cNvCxnSpPr/>
          <p:nvPr/>
        </p:nvCxnSpPr>
        <p:spPr>
          <a:xfrm>
            <a:off x="0" y="290891"/>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C60C0D7-7B3F-394C-4A3D-E24D1619ADDD}"/>
              </a:ext>
            </a:extLst>
          </p:cNvPr>
          <p:cNvSpPr txBox="1"/>
          <p:nvPr/>
        </p:nvSpPr>
        <p:spPr>
          <a:xfrm>
            <a:off x="161582" y="395170"/>
            <a:ext cx="9807393" cy="322845"/>
          </a:xfrm>
          <a:prstGeom prst="rect">
            <a:avLst/>
          </a:prstGeom>
          <a:noFill/>
        </p:spPr>
        <p:txBody>
          <a:bodyPr wrap="square">
            <a:spAutoFit/>
          </a:bodyPr>
          <a:lstStyle/>
          <a:p>
            <a:pPr>
              <a:lnSpc>
                <a:spcPct val="107000"/>
              </a:lnSpc>
              <a:spcAft>
                <a:spcPts val="800"/>
              </a:spcAft>
            </a:pPr>
            <a:r>
              <a:rPr lang="en-GB" sz="1400" b="1" dirty="0">
                <a:effectLst/>
                <a:latin typeface="Sassoon Primary Rg" pitchFamily="50" charset="0"/>
                <a:ea typeface="Calibri" panose="020F0502020204030204" pitchFamily="34" charset="0"/>
                <a:cs typeface="Arial" panose="020B0604020202020204" pitchFamily="34" charset="0"/>
              </a:rPr>
              <a:t>What were the significant changes in Britain from the Stone age to the Iron Age?  What was life like in the Iron Age?</a:t>
            </a:r>
            <a:endParaRPr lang="en-GB" sz="1100" b="1" u="sng" dirty="0">
              <a:latin typeface="Sassoon Primary Rg" pitchFamily="50" charset="0"/>
            </a:endParaRPr>
          </a:p>
        </p:txBody>
      </p:sp>
      <p:graphicFrame>
        <p:nvGraphicFramePr>
          <p:cNvPr id="14" name="Table 13">
            <a:extLst>
              <a:ext uri="{FF2B5EF4-FFF2-40B4-BE49-F238E27FC236}">
                <a16:creationId xmlns:a16="http://schemas.microsoft.com/office/drawing/2014/main" id="{C4E4E158-1D6E-A361-BA3E-7C62E20E2437}"/>
              </a:ext>
            </a:extLst>
          </p:cNvPr>
          <p:cNvGraphicFramePr>
            <a:graphicFrameLocks noGrp="1"/>
          </p:cNvGraphicFramePr>
          <p:nvPr>
            <p:extLst>
              <p:ext uri="{D42A27DB-BD31-4B8C-83A1-F6EECF244321}">
                <p14:modId xmlns:p14="http://schemas.microsoft.com/office/powerpoint/2010/main" val="380587164"/>
              </p:ext>
            </p:extLst>
          </p:nvPr>
        </p:nvGraphicFramePr>
        <p:xfrm>
          <a:off x="2896372" y="745032"/>
          <a:ext cx="5109982" cy="2891792"/>
        </p:xfrm>
        <a:graphic>
          <a:graphicData uri="http://schemas.openxmlformats.org/drawingml/2006/table">
            <a:tbl>
              <a:tblPr firstRow="1" bandRow="1">
                <a:tableStyleId>{F5AB1C69-6EDB-4FF4-983F-18BD219EF322}</a:tableStyleId>
              </a:tblPr>
              <a:tblGrid>
                <a:gridCol w="5109982">
                  <a:extLst>
                    <a:ext uri="{9D8B030D-6E8A-4147-A177-3AD203B41FA5}">
                      <a16:colId xmlns:a16="http://schemas.microsoft.com/office/drawing/2014/main" val="534861689"/>
                    </a:ext>
                  </a:extLst>
                </a:gridCol>
              </a:tblGrid>
              <a:tr h="238870">
                <a:tc>
                  <a:txBody>
                    <a:bodyPr/>
                    <a:lstStyle/>
                    <a:p>
                      <a:r>
                        <a:rPr lang="en-GB" sz="1200" b="1" u="sng" kern="1200" dirty="0">
                          <a:solidFill>
                            <a:schemeClr val="lt1"/>
                          </a:solidFill>
                          <a:effectLst/>
                          <a:latin typeface="Sassoon Primary Rg" pitchFamily="50" charset="0"/>
                          <a:ea typeface="+mn-ea"/>
                          <a:cs typeface="+mn-cs"/>
                        </a:rPr>
                        <a:t>Key Question 2: What was life like during the </a:t>
                      </a:r>
                      <a:r>
                        <a:rPr lang="en-GB" sz="1200" b="1" u="sng" kern="1200" dirty="0" err="1">
                          <a:solidFill>
                            <a:schemeClr val="lt1"/>
                          </a:solidFill>
                          <a:effectLst/>
                          <a:latin typeface="Sassoon Primary Rg" pitchFamily="50" charset="0"/>
                          <a:ea typeface="+mn-ea"/>
                          <a:cs typeface="+mn-cs"/>
                        </a:rPr>
                        <a:t>Paleolithic</a:t>
                      </a:r>
                      <a:r>
                        <a:rPr lang="en-GB" sz="1200" b="1" u="sng" kern="1200" dirty="0">
                          <a:solidFill>
                            <a:schemeClr val="lt1"/>
                          </a:solidFill>
                          <a:effectLst/>
                          <a:latin typeface="Sassoon Primary Rg" pitchFamily="50" charset="0"/>
                          <a:ea typeface="+mn-ea"/>
                          <a:cs typeface="+mn-cs"/>
                        </a:rPr>
                        <a:t> period of the Stone Age?</a:t>
                      </a:r>
                      <a:endParaRPr lang="en-GB" sz="1200" b="1" kern="1200" dirty="0">
                        <a:solidFill>
                          <a:schemeClr val="lt1"/>
                        </a:solidFill>
                        <a:effectLst/>
                        <a:latin typeface="Sassoon Primary Rg" pitchFamily="50" charset="0"/>
                        <a:ea typeface="+mn-ea"/>
                        <a:cs typeface="+mn-cs"/>
                      </a:endParaRPr>
                    </a:p>
                  </a:txBody>
                  <a:tcPr marL="74295" marR="74295" marT="37148" marB="37148"/>
                </a:tc>
                <a:extLst>
                  <a:ext uri="{0D108BD9-81ED-4DB2-BD59-A6C34878D82A}">
                    <a16:rowId xmlns:a16="http://schemas.microsoft.com/office/drawing/2014/main" val="1786149138"/>
                  </a:ext>
                </a:extLst>
              </a:tr>
              <a:tr h="2277223">
                <a:tc>
                  <a:txBody>
                    <a:bodyPr/>
                    <a:lstStyle/>
                    <a:p>
                      <a:pPr lvl="0"/>
                      <a:r>
                        <a:rPr lang="en-GB" sz="1200" kern="1200" dirty="0">
                          <a:solidFill>
                            <a:schemeClr val="dk1"/>
                          </a:solidFill>
                          <a:effectLst/>
                          <a:latin typeface="Sassoon Primary Rg" pitchFamily="50" charset="0"/>
                          <a:ea typeface="+mn-ea"/>
                          <a:cs typeface="+mn-cs"/>
                        </a:rPr>
                        <a:t>The Stone Age is divided into three parts: </a:t>
                      </a:r>
                    </a:p>
                    <a:p>
                      <a:pPr marL="342900" lvl="0" indent="-342900">
                        <a:buAutoNum type="arabicPeriod"/>
                      </a:pPr>
                      <a:r>
                        <a:rPr lang="en-GB" sz="1200" kern="1200" dirty="0">
                          <a:solidFill>
                            <a:schemeClr val="dk1"/>
                          </a:solidFill>
                          <a:effectLst/>
                          <a:latin typeface="Sassoon Primary Rg" pitchFamily="50" charset="0"/>
                          <a:ea typeface="+mn-ea"/>
                          <a:cs typeface="+mn-cs"/>
                        </a:rPr>
                        <a:t>The </a:t>
                      </a:r>
                      <a:r>
                        <a:rPr lang="en-GB" sz="1200" kern="1200" dirty="0" err="1">
                          <a:solidFill>
                            <a:schemeClr val="dk1"/>
                          </a:solidFill>
                          <a:effectLst/>
                          <a:latin typeface="Sassoon Primary Rg" pitchFamily="50" charset="0"/>
                          <a:ea typeface="+mn-ea"/>
                          <a:cs typeface="+mn-cs"/>
                        </a:rPr>
                        <a:t>Paleolithic</a:t>
                      </a:r>
                      <a:endParaRPr lang="en-GB" sz="1200" kern="1200" dirty="0">
                        <a:solidFill>
                          <a:schemeClr val="dk1"/>
                        </a:solidFill>
                        <a:effectLst/>
                        <a:latin typeface="Sassoon Primary Rg" pitchFamily="50" charset="0"/>
                        <a:ea typeface="+mn-ea"/>
                        <a:cs typeface="+mn-cs"/>
                      </a:endParaRPr>
                    </a:p>
                    <a:p>
                      <a:pPr marL="342900" lvl="0" indent="-342900">
                        <a:buAutoNum type="arabicPeriod"/>
                      </a:pPr>
                      <a:r>
                        <a:rPr lang="en-GB" sz="1200" kern="1200" dirty="0">
                          <a:solidFill>
                            <a:schemeClr val="dk1"/>
                          </a:solidFill>
                          <a:effectLst/>
                          <a:latin typeface="Sassoon Primary Rg" pitchFamily="50" charset="0"/>
                          <a:ea typeface="+mn-ea"/>
                          <a:cs typeface="+mn-cs"/>
                        </a:rPr>
                        <a:t>The Mesolithic </a:t>
                      </a:r>
                    </a:p>
                    <a:p>
                      <a:pPr marL="342900" lvl="0" indent="-342900">
                        <a:buAutoNum type="arabicPeriod"/>
                      </a:pPr>
                      <a:r>
                        <a:rPr lang="en-GB" sz="1200" kern="1200" dirty="0">
                          <a:solidFill>
                            <a:schemeClr val="dk1"/>
                          </a:solidFill>
                          <a:effectLst/>
                          <a:latin typeface="Sassoon Primary Rg" pitchFamily="50" charset="0"/>
                          <a:ea typeface="+mn-ea"/>
                          <a:cs typeface="+mn-cs"/>
                        </a:rPr>
                        <a:t>The Neolithic</a:t>
                      </a:r>
                    </a:p>
                    <a:p>
                      <a:pPr marL="0" lvl="0" indent="0">
                        <a:buNone/>
                      </a:pPr>
                      <a:endParaRPr lang="en-GB" sz="1200" kern="1200" dirty="0">
                        <a:solidFill>
                          <a:schemeClr val="dk1"/>
                        </a:solidFill>
                        <a:effectLst/>
                        <a:latin typeface="Sassoon Primary Rg" pitchFamily="50" charset="0"/>
                        <a:ea typeface="+mn-ea"/>
                        <a:cs typeface="+mn-cs"/>
                      </a:endParaRPr>
                    </a:p>
                    <a:p>
                      <a:pPr marL="0" lvl="0" indent="0">
                        <a:buNone/>
                      </a:pPr>
                      <a:r>
                        <a:rPr lang="en-GB" sz="1200" kern="1200" dirty="0">
                          <a:solidFill>
                            <a:schemeClr val="dk1"/>
                          </a:solidFill>
                          <a:effectLst/>
                          <a:latin typeface="Sassoon Primary Rg" pitchFamily="50" charset="0"/>
                          <a:ea typeface="+mn-ea"/>
                          <a:cs typeface="+mn-cs"/>
                        </a:rPr>
                        <a:t>The </a:t>
                      </a:r>
                      <a:r>
                        <a:rPr lang="en-GB" sz="1200" kern="1200" dirty="0" err="1">
                          <a:solidFill>
                            <a:schemeClr val="dk1"/>
                          </a:solidFill>
                          <a:effectLst/>
                          <a:latin typeface="Sassoon Primary Rg" pitchFamily="50" charset="0"/>
                          <a:ea typeface="+mn-ea"/>
                          <a:cs typeface="+mn-cs"/>
                        </a:rPr>
                        <a:t>Paleolithic</a:t>
                      </a:r>
                      <a:endParaRPr lang="en-GB" sz="1200" kern="1200" dirty="0">
                        <a:solidFill>
                          <a:schemeClr val="dk1"/>
                        </a:solidFill>
                        <a:effectLst/>
                        <a:latin typeface="Sassoon Primary Rg" pitchFamily="50" charset="0"/>
                        <a:ea typeface="+mn-ea"/>
                        <a:cs typeface="+mn-cs"/>
                      </a:endParaRPr>
                    </a:p>
                    <a:p>
                      <a:pPr marL="0" lvl="0" indent="0">
                        <a:buNone/>
                      </a:pPr>
                      <a:r>
                        <a:rPr lang="en-GB" sz="1200" kern="1200" dirty="0">
                          <a:solidFill>
                            <a:schemeClr val="dk1"/>
                          </a:solidFill>
                          <a:effectLst/>
                          <a:latin typeface="Sassoon Primary Rg" pitchFamily="50" charset="0"/>
                          <a:ea typeface="+mn-ea"/>
                          <a:cs typeface="+mn-cs"/>
                        </a:rPr>
                        <a:t>Longest part of human prehistory. Humans hunted large animals and they did not settle and live in one place. They were hunter-gatherers, who slept in caves and temporary shelters. </a:t>
                      </a:r>
                    </a:p>
                    <a:p>
                      <a:pPr marL="0" lvl="0" indent="0">
                        <a:buNone/>
                      </a:pPr>
                      <a:r>
                        <a:rPr lang="en-GB" sz="1200" kern="1200" dirty="0">
                          <a:solidFill>
                            <a:schemeClr val="dk1"/>
                          </a:solidFill>
                          <a:effectLst/>
                          <a:latin typeface="Sassoon Primary Rg" pitchFamily="50" charset="0"/>
                          <a:ea typeface="+mn-ea"/>
                          <a:cs typeface="+mn-cs"/>
                        </a:rPr>
                        <a:t>Tools - Wood, bone and flint was used during the </a:t>
                      </a:r>
                      <a:r>
                        <a:rPr lang="en-GB" sz="1200" kern="1200" dirty="0" err="1">
                          <a:solidFill>
                            <a:schemeClr val="dk1"/>
                          </a:solidFill>
                          <a:effectLst/>
                          <a:latin typeface="Sassoon Primary Rg" pitchFamily="50" charset="0"/>
                          <a:ea typeface="+mn-ea"/>
                          <a:cs typeface="+mn-cs"/>
                        </a:rPr>
                        <a:t>Paleolithic</a:t>
                      </a:r>
                      <a:r>
                        <a:rPr lang="en-GB" sz="1200" kern="1200" dirty="0">
                          <a:solidFill>
                            <a:schemeClr val="dk1"/>
                          </a:solidFill>
                          <a:effectLst/>
                          <a:latin typeface="Sassoon Primary Rg" pitchFamily="50" charset="0"/>
                          <a:ea typeface="+mn-ea"/>
                          <a:cs typeface="+mn-cs"/>
                        </a:rPr>
                        <a:t> for tools. </a:t>
                      </a:r>
                    </a:p>
                    <a:p>
                      <a:pPr marL="0" lvl="0" indent="0">
                        <a:buNone/>
                      </a:pPr>
                      <a:endParaRPr lang="en-GB" sz="1200" kern="1200" dirty="0">
                        <a:solidFill>
                          <a:schemeClr val="dk1"/>
                        </a:solidFill>
                        <a:effectLst/>
                        <a:latin typeface="Sassoon Primary Rg" pitchFamily="50" charset="0"/>
                        <a:ea typeface="+mn-ea"/>
                        <a:cs typeface="+mn-cs"/>
                      </a:endParaRPr>
                    </a:p>
                    <a:p>
                      <a:pPr marL="0" lvl="0" indent="0">
                        <a:buNone/>
                      </a:pPr>
                      <a:r>
                        <a:rPr lang="en-GB" sz="1200" kern="1200" dirty="0">
                          <a:solidFill>
                            <a:schemeClr val="dk1"/>
                          </a:solidFill>
                          <a:effectLst/>
                          <a:latin typeface="Sassoon Primary Rg" pitchFamily="50" charset="0"/>
                          <a:ea typeface="+mn-ea"/>
                          <a:cs typeface="+mn-cs"/>
                        </a:rPr>
                        <a:t>Cave paintings</a:t>
                      </a:r>
                    </a:p>
                    <a:p>
                      <a:pPr marL="0" lvl="0" indent="0">
                        <a:buNone/>
                      </a:pPr>
                      <a:r>
                        <a:rPr lang="en-GB" sz="1200" kern="1200" dirty="0">
                          <a:solidFill>
                            <a:schemeClr val="dk1"/>
                          </a:solidFill>
                          <a:effectLst/>
                          <a:latin typeface="Sassoon Primary Rg" pitchFamily="50" charset="0"/>
                          <a:ea typeface="+mn-ea"/>
                          <a:cs typeface="+mn-cs"/>
                        </a:rPr>
                        <a:t>Cave paintings exist from the </a:t>
                      </a:r>
                      <a:r>
                        <a:rPr lang="en-GB" sz="1200" kern="1200" dirty="0" err="1">
                          <a:solidFill>
                            <a:schemeClr val="dk1"/>
                          </a:solidFill>
                          <a:effectLst/>
                          <a:latin typeface="Sassoon Primary Rg" pitchFamily="50" charset="0"/>
                          <a:ea typeface="+mn-ea"/>
                          <a:cs typeface="+mn-cs"/>
                        </a:rPr>
                        <a:t>Paleolithic</a:t>
                      </a:r>
                      <a:r>
                        <a:rPr lang="en-GB" sz="1200" kern="1200" dirty="0">
                          <a:solidFill>
                            <a:schemeClr val="dk1"/>
                          </a:solidFill>
                          <a:effectLst/>
                          <a:latin typeface="Sassoon Primary Rg" pitchFamily="50" charset="0"/>
                          <a:ea typeface="+mn-ea"/>
                          <a:cs typeface="+mn-cs"/>
                        </a:rPr>
                        <a:t> period exist, such as those at Lascaux</a:t>
                      </a:r>
                    </a:p>
                  </a:txBody>
                  <a:tcPr marL="74295" marR="74295" marT="37148" marB="37148"/>
                </a:tc>
                <a:extLst>
                  <a:ext uri="{0D108BD9-81ED-4DB2-BD59-A6C34878D82A}">
                    <a16:rowId xmlns:a16="http://schemas.microsoft.com/office/drawing/2014/main" val="4039810015"/>
                  </a:ext>
                </a:extLst>
              </a:tr>
            </a:tbl>
          </a:graphicData>
        </a:graphic>
      </p:graphicFrame>
      <p:graphicFrame>
        <p:nvGraphicFramePr>
          <p:cNvPr id="53" name="Table 52">
            <a:extLst>
              <a:ext uri="{FF2B5EF4-FFF2-40B4-BE49-F238E27FC236}">
                <a16:creationId xmlns:a16="http://schemas.microsoft.com/office/drawing/2014/main" id="{BFB39F30-258F-3EE7-998C-6204C6D2D964}"/>
              </a:ext>
            </a:extLst>
          </p:cNvPr>
          <p:cNvGraphicFramePr>
            <a:graphicFrameLocks noGrp="1"/>
          </p:cNvGraphicFramePr>
          <p:nvPr>
            <p:extLst>
              <p:ext uri="{D42A27DB-BD31-4B8C-83A1-F6EECF244321}">
                <p14:modId xmlns:p14="http://schemas.microsoft.com/office/powerpoint/2010/main" val="146223305"/>
              </p:ext>
            </p:extLst>
          </p:nvPr>
        </p:nvGraphicFramePr>
        <p:xfrm>
          <a:off x="74405" y="2083163"/>
          <a:ext cx="2742108" cy="2891792"/>
        </p:xfrm>
        <a:graphic>
          <a:graphicData uri="http://schemas.openxmlformats.org/drawingml/2006/table">
            <a:tbl>
              <a:tblPr firstRow="1" bandRow="1">
                <a:tableStyleId>{F5AB1C69-6EDB-4FF4-983F-18BD219EF322}</a:tableStyleId>
              </a:tblPr>
              <a:tblGrid>
                <a:gridCol w="2742108">
                  <a:extLst>
                    <a:ext uri="{9D8B030D-6E8A-4147-A177-3AD203B41FA5}">
                      <a16:colId xmlns:a16="http://schemas.microsoft.com/office/drawing/2014/main" val="534861689"/>
                    </a:ext>
                  </a:extLst>
                </a:gridCol>
              </a:tblGrid>
              <a:tr h="620847">
                <a:tc>
                  <a:txBody>
                    <a:bodyPr/>
                    <a:lstStyle/>
                    <a:p>
                      <a:r>
                        <a:rPr lang="en-GB" sz="1200" b="1" u="sng" kern="1200" dirty="0">
                          <a:solidFill>
                            <a:schemeClr val="lt1"/>
                          </a:solidFill>
                          <a:effectLst/>
                          <a:latin typeface="Sassoon Primary Rg" pitchFamily="50" charset="0"/>
                          <a:ea typeface="+mn-ea"/>
                          <a:cs typeface="+mn-cs"/>
                        </a:rPr>
                        <a:t>Key Question 3: What was life like during the Mesolithic period of the Stone Age?</a:t>
                      </a:r>
                      <a:endParaRPr lang="en-GB" sz="1200" b="1" kern="1200" dirty="0">
                        <a:solidFill>
                          <a:schemeClr val="lt1"/>
                        </a:solidFill>
                        <a:effectLst/>
                        <a:latin typeface="Sassoon Primary Rg" pitchFamily="50" charset="0"/>
                        <a:ea typeface="+mn-ea"/>
                        <a:cs typeface="+mn-cs"/>
                      </a:endParaRPr>
                    </a:p>
                  </a:txBody>
                  <a:tcPr marL="74295" marR="74295" marT="37148" marB="37148"/>
                </a:tc>
                <a:extLst>
                  <a:ext uri="{0D108BD9-81ED-4DB2-BD59-A6C34878D82A}">
                    <a16:rowId xmlns:a16="http://schemas.microsoft.com/office/drawing/2014/main" val="1786149138"/>
                  </a:ext>
                </a:extLst>
              </a:tr>
              <a:tr h="2261248">
                <a:tc>
                  <a:txBody>
                    <a:bodyPr/>
                    <a:lstStyle/>
                    <a:p>
                      <a:pPr lvl="0"/>
                      <a:r>
                        <a:rPr lang="en-GB" sz="1200" kern="1200" dirty="0">
                          <a:solidFill>
                            <a:schemeClr val="dk1"/>
                          </a:solidFill>
                          <a:effectLst/>
                          <a:latin typeface="Sassoon Primary Rg" pitchFamily="50" charset="0"/>
                          <a:ea typeface="+mn-ea"/>
                          <a:cs typeface="+mn-cs"/>
                        </a:rPr>
                        <a:t>Mesolithic era followed the </a:t>
                      </a:r>
                      <a:r>
                        <a:rPr lang="en-GB" sz="1200" kern="1200" dirty="0" err="1">
                          <a:solidFill>
                            <a:schemeClr val="dk1"/>
                          </a:solidFill>
                          <a:effectLst/>
                          <a:latin typeface="Sassoon Primary Rg" pitchFamily="50" charset="0"/>
                          <a:ea typeface="+mn-ea"/>
                          <a:cs typeface="+mn-cs"/>
                        </a:rPr>
                        <a:t>paleolithic</a:t>
                      </a:r>
                      <a:r>
                        <a:rPr lang="en-GB" sz="1200" kern="1200" dirty="0">
                          <a:solidFill>
                            <a:schemeClr val="dk1"/>
                          </a:solidFill>
                          <a:effectLst/>
                          <a:latin typeface="Sassoon Primary Rg" pitchFamily="50" charset="0"/>
                          <a:ea typeface="+mn-ea"/>
                          <a:cs typeface="+mn-cs"/>
                        </a:rPr>
                        <a:t> era and roughly lasted between 10,000 and 4,000 BCE.</a:t>
                      </a:r>
                    </a:p>
                    <a:p>
                      <a:pPr lvl="0"/>
                      <a:r>
                        <a:rPr lang="en-GB" sz="1200" kern="1200" dirty="0">
                          <a:solidFill>
                            <a:schemeClr val="dk1"/>
                          </a:solidFill>
                          <a:effectLst/>
                          <a:latin typeface="Sassoon Primary Rg" pitchFamily="50" charset="0"/>
                          <a:ea typeface="+mn-ea"/>
                          <a:cs typeface="+mn-cs"/>
                        </a:rPr>
                        <a:t>During the Mesolithic era, humans acquired lots of their food by foraging for wild fruits and nuts, with some hunting too; this is known as being a hunter-gatherer</a:t>
                      </a:r>
                    </a:p>
                    <a:p>
                      <a:pPr lvl="0"/>
                      <a:r>
                        <a:rPr lang="en-GB" sz="1200" kern="1200" dirty="0">
                          <a:solidFill>
                            <a:schemeClr val="dk1"/>
                          </a:solidFill>
                          <a:effectLst/>
                          <a:latin typeface="Sassoon Primary Rg" pitchFamily="50" charset="0"/>
                          <a:ea typeface="+mn-ea"/>
                          <a:cs typeface="+mn-cs"/>
                        </a:rPr>
                        <a:t>The Mesolithic era involved the making and use of smaller, more sophisticated stone tools and some pottery, though this was not common.</a:t>
                      </a:r>
                      <a:r>
                        <a:rPr lang="en-GB" sz="1200" b="0" i="0" kern="1200" dirty="0">
                          <a:solidFill>
                            <a:schemeClr val="dk1"/>
                          </a:solidFill>
                          <a:effectLst/>
                          <a:latin typeface="Sassoon Primary Rg" pitchFamily="50" charset="0"/>
                          <a:ea typeface="Sassoon Infant Rg" pitchFamily="50" charset="0"/>
                          <a:cs typeface="+mn-cs"/>
                        </a:rPr>
                        <a:t> </a:t>
                      </a:r>
                    </a:p>
                  </a:txBody>
                  <a:tcPr marL="74295" marR="74295" marT="37148" marB="37148"/>
                </a:tc>
                <a:extLst>
                  <a:ext uri="{0D108BD9-81ED-4DB2-BD59-A6C34878D82A}">
                    <a16:rowId xmlns:a16="http://schemas.microsoft.com/office/drawing/2014/main" val="4039810015"/>
                  </a:ext>
                </a:extLst>
              </a:tr>
            </a:tbl>
          </a:graphicData>
        </a:graphic>
      </p:graphicFrame>
      <p:graphicFrame>
        <p:nvGraphicFramePr>
          <p:cNvPr id="54" name="Table 53">
            <a:extLst>
              <a:ext uri="{FF2B5EF4-FFF2-40B4-BE49-F238E27FC236}">
                <a16:creationId xmlns:a16="http://schemas.microsoft.com/office/drawing/2014/main" id="{13B204C3-B9BE-5B11-CA42-8D8A864E1546}"/>
              </a:ext>
            </a:extLst>
          </p:cNvPr>
          <p:cNvGraphicFramePr>
            <a:graphicFrameLocks noGrp="1"/>
          </p:cNvGraphicFramePr>
          <p:nvPr>
            <p:extLst>
              <p:ext uri="{D42A27DB-BD31-4B8C-83A1-F6EECF244321}">
                <p14:modId xmlns:p14="http://schemas.microsoft.com/office/powerpoint/2010/main" val="2090661679"/>
              </p:ext>
            </p:extLst>
          </p:nvPr>
        </p:nvGraphicFramePr>
        <p:xfrm>
          <a:off x="2896372" y="3675218"/>
          <a:ext cx="5109982" cy="1289515"/>
        </p:xfrm>
        <a:graphic>
          <a:graphicData uri="http://schemas.openxmlformats.org/drawingml/2006/table">
            <a:tbl>
              <a:tblPr firstRow="1" bandRow="1">
                <a:tableStyleId>{F5AB1C69-6EDB-4FF4-983F-18BD219EF322}</a:tableStyleId>
              </a:tblPr>
              <a:tblGrid>
                <a:gridCol w="5109982">
                  <a:extLst>
                    <a:ext uri="{9D8B030D-6E8A-4147-A177-3AD203B41FA5}">
                      <a16:colId xmlns:a16="http://schemas.microsoft.com/office/drawing/2014/main" val="20001"/>
                    </a:ext>
                  </a:extLst>
                </a:gridCol>
              </a:tblGrid>
              <a:tr h="455471">
                <a:tc>
                  <a:txBody>
                    <a:bodyPr/>
                    <a:lstStyle/>
                    <a:p>
                      <a:r>
                        <a:rPr lang="en-GB" sz="1200" b="1" u="sng" kern="1200" dirty="0">
                          <a:solidFill>
                            <a:schemeClr val="lt1"/>
                          </a:solidFill>
                          <a:effectLst/>
                          <a:latin typeface="Sassoon Primary Rg" pitchFamily="50" charset="0"/>
                          <a:ea typeface="+mn-ea"/>
                          <a:cs typeface="+mn-cs"/>
                        </a:rPr>
                        <a:t>Key Question 4: What was life like during the Neolithic period of the Stone Age?</a:t>
                      </a:r>
                      <a:endParaRPr lang="en-GB" sz="1200" b="1" kern="1200" dirty="0">
                        <a:solidFill>
                          <a:schemeClr val="lt1"/>
                        </a:solidFill>
                        <a:effectLst/>
                        <a:latin typeface="Sassoon Primary Rg" pitchFamily="50" charset="0"/>
                        <a:ea typeface="+mn-ea"/>
                        <a:cs typeface="+mn-cs"/>
                      </a:endParaRPr>
                    </a:p>
                  </a:txBody>
                  <a:tcPr marL="74295" marR="74295" marT="37148" marB="37148"/>
                </a:tc>
                <a:extLst>
                  <a:ext uri="{0D108BD9-81ED-4DB2-BD59-A6C34878D82A}">
                    <a16:rowId xmlns:a16="http://schemas.microsoft.com/office/drawing/2014/main" val="10000"/>
                  </a:ext>
                </a:extLst>
              </a:tr>
              <a:tr h="834044">
                <a:tc>
                  <a:txBody>
                    <a:bodyPr/>
                    <a:lstStyle/>
                    <a:p>
                      <a:pPr lvl="0"/>
                      <a:r>
                        <a:rPr lang="en-GB" sz="1200" kern="1200" dirty="0">
                          <a:solidFill>
                            <a:schemeClr val="dk1"/>
                          </a:solidFill>
                          <a:effectLst/>
                          <a:latin typeface="Sassoon Primary Rg" pitchFamily="50" charset="0"/>
                          <a:ea typeface="+mn-ea"/>
                          <a:cs typeface="+mn-cs"/>
                        </a:rPr>
                        <a:t>The Neolithic era began in Britain in roughly 4,000 BCE; during this time, humans began to settle in larger villages and stay in one place. This meant that they could grow crops and raise animals. The tools used in the Neolithic era were even more sophisticated and pottery became common</a:t>
                      </a:r>
                      <a:r>
                        <a:rPr lang="en-GB" sz="1200" b="1" kern="1200" dirty="0">
                          <a:solidFill>
                            <a:schemeClr val="lt1"/>
                          </a:solidFill>
                          <a:effectLst/>
                          <a:latin typeface="Sassoon Primary Rg" pitchFamily="50" charset="0"/>
                          <a:ea typeface="+mn-ea"/>
                          <a:cs typeface="+mn-cs"/>
                        </a:rPr>
                        <a:t>.</a:t>
                      </a:r>
                      <a:endParaRPr lang="en-GB" sz="1200" kern="1200" dirty="0">
                        <a:solidFill>
                          <a:schemeClr val="dk1"/>
                        </a:solidFill>
                        <a:effectLst/>
                        <a:latin typeface="Sassoon Primary Rg" pitchFamily="50" charset="0"/>
                        <a:ea typeface="+mn-ea"/>
                        <a:cs typeface="+mn-cs"/>
                      </a:endParaRPr>
                    </a:p>
                  </a:txBody>
                  <a:tcPr marL="74295" marR="74295" marT="37148" marB="37148"/>
                </a:tc>
                <a:extLst>
                  <a:ext uri="{0D108BD9-81ED-4DB2-BD59-A6C34878D82A}">
                    <a16:rowId xmlns:a16="http://schemas.microsoft.com/office/drawing/2014/main" val="1176139356"/>
                  </a:ext>
                </a:extLst>
              </a:tr>
            </a:tbl>
          </a:graphicData>
        </a:graphic>
      </p:graphicFrame>
      <p:graphicFrame>
        <p:nvGraphicFramePr>
          <p:cNvPr id="55" name="Table 54">
            <a:extLst>
              <a:ext uri="{FF2B5EF4-FFF2-40B4-BE49-F238E27FC236}">
                <a16:creationId xmlns:a16="http://schemas.microsoft.com/office/drawing/2014/main" id="{092BAAA6-0380-EFB7-0C42-FB73C5E03E1E}"/>
              </a:ext>
            </a:extLst>
          </p:cNvPr>
          <p:cNvGraphicFramePr>
            <a:graphicFrameLocks noGrp="1"/>
          </p:cNvGraphicFramePr>
          <p:nvPr>
            <p:extLst>
              <p:ext uri="{D42A27DB-BD31-4B8C-83A1-F6EECF244321}">
                <p14:modId xmlns:p14="http://schemas.microsoft.com/office/powerpoint/2010/main" val="381106864"/>
              </p:ext>
            </p:extLst>
          </p:nvPr>
        </p:nvGraphicFramePr>
        <p:xfrm>
          <a:off x="74406" y="5014046"/>
          <a:ext cx="3945801" cy="1805925"/>
        </p:xfrm>
        <a:graphic>
          <a:graphicData uri="http://schemas.openxmlformats.org/drawingml/2006/table">
            <a:tbl>
              <a:tblPr firstRow="1" bandRow="1">
                <a:tableStyleId>{F5AB1C69-6EDB-4FF4-983F-18BD219EF322}</a:tableStyleId>
              </a:tblPr>
              <a:tblGrid>
                <a:gridCol w="3945801">
                  <a:extLst>
                    <a:ext uri="{9D8B030D-6E8A-4147-A177-3AD203B41FA5}">
                      <a16:colId xmlns:a16="http://schemas.microsoft.com/office/drawing/2014/main" val="20001"/>
                    </a:ext>
                  </a:extLst>
                </a:gridCol>
              </a:tblGrid>
              <a:tr h="268589">
                <a:tc>
                  <a:txBody>
                    <a:bodyPr/>
                    <a:lstStyle/>
                    <a:p>
                      <a:r>
                        <a:rPr lang="en-GB" sz="1200" b="1" u="sng" kern="1200" dirty="0">
                          <a:solidFill>
                            <a:schemeClr val="lt1"/>
                          </a:solidFill>
                          <a:effectLst/>
                          <a:latin typeface="Sassoon Primary Rg" pitchFamily="50" charset="0"/>
                          <a:ea typeface="+mn-ea"/>
                          <a:cs typeface="+mn-cs"/>
                        </a:rPr>
                        <a:t>Key Question 5: What was life like in the Bronze Age?</a:t>
                      </a:r>
                      <a:endParaRPr lang="en-GB" sz="1200" b="1" kern="1200" dirty="0">
                        <a:solidFill>
                          <a:schemeClr val="lt1"/>
                        </a:solidFill>
                        <a:effectLst/>
                        <a:latin typeface="Sassoon Primary Rg" pitchFamily="50" charset="0"/>
                        <a:ea typeface="+mn-ea"/>
                        <a:cs typeface="+mn-cs"/>
                      </a:endParaRPr>
                    </a:p>
                  </a:txBody>
                  <a:tcPr marL="74295" marR="74295" marT="37148" marB="37148"/>
                </a:tc>
                <a:extLst>
                  <a:ext uri="{0D108BD9-81ED-4DB2-BD59-A6C34878D82A}">
                    <a16:rowId xmlns:a16="http://schemas.microsoft.com/office/drawing/2014/main" val="10000"/>
                  </a:ext>
                </a:extLst>
              </a:tr>
              <a:tr h="1484591">
                <a:tc>
                  <a:txBody>
                    <a:bodyPr/>
                    <a:lstStyle/>
                    <a:p>
                      <a:pPr lvl="0"/>
                      <a:r>
                        <a:rPr lang="en-GB" sz="1200" kern="1200" dirty="0">
                          <a:solidFill>
                            <a:schemeClr val="dk1"/>
                          </a:solidFill>
                          <a:effectLst/>
                          <a:latin typeface="Sassoon Primary Rg" pitchFamily="50" charset="0"/>
                          <a:ea typeface="+mn-ea"/>
                          <a:cs typeface="+mn-cs"/>
                        </a:rPr>
                        <a:t>The Bronze Age began in approximately 2,000 BCE in Britain. Humans smelted copper ore and added tin to make bronze metal, which could be used to make tools in many more shapes than stone.</a:t>
                      </a:r>
                    </a:p>
                    <a:p>
                      <a:pPr lvl="0"/>
                      <a:r>
                        <a:rPr lang="en-GB" sz="1200" kern="1200" dirty="0">
                          <a:solidFill>
                            <a:schemeClr val="dk1"/>
                          </a:solidFill>
                          <a:effectLst/>
                          <a:latin typeface="Sassoon Primary Rg" pitchFamily="50" charset="0"/>
                          <a:ea typeface="+mn-ea"/>
                          <a:cs typeface="+mn-cs"/>
                        </a:rPr>
                        <a:t>During the Bronze Age settlements grew larger.</a:t>
                      </a:r>
                    </a:p>
                    <a:p>
                      <a:pPr lvl="0"/>
                      <a:r>
                        <a:rPr lang="en-GB" sz="1200" kern="1200" dirty="0">
                          <a:solidFill>
                            <a:schemeClr val="dk1"/>
                          </a:solidFill>
                          <a:effectLst/>
                          <a:latin typeface="Sassoon Primary Rg" pitchFamily="50" charset="0"/>
                          <a:ea typeface="+mn-ea"/>
                          <a:cs typeface="+mn-cs"/>
                        </a:rPr>
                        <a:t>Pottery became more advanced and textiles began to be created commonly be weaving together natural materials like wool.</a:t>
                      </a:r>
                    </a:p>
                  </a:txBody>
                  <a:tcPr marL="74295" marR="74295" marT="37148" marB="37148"/>
                </a:tc>
                <a:extLst>
                  <a:ext uri="{0D108BD9-81ED-4DB2-BD59-A6C34878D82A}">
                    <a16:rowId xmlns:a16="http://schemas.microsoft.com/office/drawing/2014/main" val="10001"/>
                  </a:ext>
                </a:extLst>
              </a:tr>
            </a:tbl>
          </a:graphicData>
        </a:graphic>
      </p:graphicFrame>
      <p:sp>
        <p:nvSpPr>
          <p:cNvPr id="1048" name="Oval 1047">
            <a:extLst>
              <a:ext uri="{FF2B5EF4-FFF2-40B4-BE49-F238E27FC236}">
                <a16:creationId xmlns:a16="http://schemas.microsoft.com/office/drawing/2014/main" id="{ED8FC340-36F2-8FBD-6855-C5333E3F1173}"/>
              </a:ext>
            </a:extLst>
          </p:cNvPr>
          <p:cNvSpPr/>
          <p:nvPr/>
        </p:nvSpPr>
        <p:spPr>
          <a:xfrm>
            <a:off x="12996957" y="2147169"/>
            <a:ext cx="102479" cy="11362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graphicFrame>
        <p:nvGraphicFramePr>
          <p:cNvPr id="3" name="Table 2">
            <a:extLst>
              <a:ext uri="{FF2B5EF4-FFF2-40B4-BE49-F238E27FC236}">
                <a16:creationId xmlns:a16="http://schemas.microsoft.com/office/drawing/2014/main" id="{88CBEE6B-E16B-F0BB-3363-A7D5FA129C96}"/>
              </a:ext>
            </a:extLst>
          </p:cNvPr>
          <p:cNvGraphicFramePr>
            <a:graphicFrameLocks noGrp="1"/>
          </p:cNvGraphicFramePr>
          <p:nvPr>
            <p:extLst>
              <p:ext uri="{D42A27DB-BD31-4B8C-83A1-F6EECF244321}">
                <p14:modId xmlns:p14="http://schemas.microsoft.com/office/powerpoint/2010/main" val="1283325114"/>
              </p:ext>
            </p:extLst>
          </p:nvPr>
        </p:nvGraphicFramePr>
        <p:xfrm>
          <a:off x="4089413" y="5014042"/>
          <a:ext cx="5738890" cy="1805923"/>
        </p:xfrm>
        <a:graphic>
          <a:graphicData uri="http://schemas.openxmlformats.org/drawingml/2006/table">
            <a:tbl>
              <a:tblPr firstRow="1" bandRow="1">
                <a:tableStyleId>{F5AB1C69-6EDB-4FF4-983F-18BD219EF322}</a:tableStyleId>
              </a:tblPr>
              <a:tblGrid>
                <a:gridCol w="5738890">
                  <a:extLst>
                    <a:ext uri="{9D8B030D-6E8A-4147-A177-3AD203B41FA5}">
                      <a16:colId xmlns:a16="http://schemas.microsoft.com/office/drawing/2014/main" val="20001"/>
                    </a:ext>
                  </a:extLst>
                </a:gridCol>
              </a:tblGrid>
              <a:tr h="321586">
                <a:tc>
                  <a:txBody>
                    <a:bodyPr/>
                    <a:lstStyle/>
                    <a:p>
                      <a:r>
                        <a:rPr lang="en-GB" sz="1200" b="1" u="sng" kern="1200" dirty="0">
                          <a:solidFill>
                            <a:schemeClr val="lt1"/>
                          </a:solidFill>
                          <a:effectLst/>
                          <a:latin typeface="Sassoon Primary Rg" pitchFamily="50" charset="0"/>
                          <a:ea typeface="+mn-ea"/>
                          <a:cs typeface="+mn-cs"/>
                        </a:rPr>
                        <a:t>Key Question 6:  What was life like in the Iron Age?</a:t>
                      </a:r>
                      <a:endParaRPr lang="en-GB" sz="1200" b="1" kern="1200" dirty="0">
                        <a:solidFill>
                          <a:schemeClr val="lt1"/>
                        </a:solidFill>
                        <a:effectLst/>
                        <a:latin typeface="Sassoon Primary Rg" pitchFamily="50" charset="0"/>
                        <a:ea typeface="+mn-ea"/>
                        <a:cs typeface="+mn-cs"/>
                      </a:endParaRPr>
                    </a:p>
                  </a:txBody>
                  <a:tcPr marL="74295" marR="74295" marT="37148" marB="37148"/>
                </a:tc>
                <a:extLst>
                  <a:ext uri="{0D108BD9-81ED-4DB2-BD59-A6C34878D82A}">
                    <a16:rowId xmlns:a16="http://schemas.microsoft.com/office/drawing/2014/main" val="10000"/>
                  </a:ext>
                </a:extLst>
              </a:tr>
              <a:tr h="1484337">
                <a:tc>
                  <a:txBody>
                    <a:bodyPr/>
                    <a:lstStyle/>
                    <a:p>
                      <a:pPr lvl="0"/>
                      <a:r>
                        <a:rPr lang="en-GB" sz="1200" kern="1200" dirty="0">
                          <a:solidFill>
                            <a:schemeClr val="dk1"/>
                          </a:solidFill>
                          <a:effectLst/>
                          <a:latin typeface="Sassoon Primary Rg" pitchFamily="50" charset="0"/>
                          <a:ea typeface="+mn-ea"/>
                          <a:cs typeface="+mn-cs"/>
                        </a:rPr>
                        <a:t>The Iron Age began in approximately 800 BCE in Britain and lasted until the Romans invaded.</a:t>
                      </a:r>
                    </a:p>
                    <a:p>
                      <a:pPr lvl="0"/>
                      <a:r>
                        <a:rPr lang="en-GB" sz="1200" kern="1200" dirty="0">
                          <a:solidFill>
                            <a:schemeClr val="dk1"/>
                          </a:solidFill>
                          <a:effectLst/>
                          <a:latin typeface="Sassoon Primary Rg" pitchFamily="50" charset="0"/>
                          <a:ea typeface="+mn-ea"/>
                          <a:cs typeface="+mn-cs"/>
                        </a:rPr>
                        <a:t>Iron was easier to manufacture and when it was combined with carbon made steel which was much stronger than bronze or iron</a:t>
                      </a:r>
                    </a:p>
                    <a:p>
                      <a:pPr lvl="0"/>
                      <a:r>
                        <a:rPr lang="en-GB" sz="1200" kern="1200" dirty="0">
                          <a:solidFill>
                            <a:schemeClr val="dk1"/>
                          </a:solidFill>
                          <a:effectLst/>
                          <a:latin typeface="Sassoon Primary Rg" pitchFamily="50" charset="0"/>
                          <a:ea typeface="+mn-ea"/>
                          <a:cs typeface="+mn-cs"/>
                        </a:rPr>
                        <a:t>The Iron Age saw major advances in architecture.</a:t>
                      </a:r>
                    </a:p>
                    <a:p>
                      <a:pPr lvl="0"/>
                      <a:r>
                        <a:rPr lang="en-GB" sz="1200" kern="1200" dirty="0">
                          <a:solidFill>
                            <a:schemeClr val="dk1"/>
                          </a:solidFill>
                          <a:effectLst/>
                          <a:latin typeface="Sassoon Primary Rg" pitchFamily="50" charset="0"/>
                          <a:ea typeface="+mn-ea"/>
                          <a:cs typeface="+mn-cs"/>
                        </a:rPr>
                        <a:t>The Iron Age Britain was often a violent place, with people living in clans that were part of tribes led by warrior kings. Many people live in hill forts to keep safe from attacks.</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6" name="Table 5">
            <a:extLst>
              <a:ext uri="{FF2B5EF4-FFF2-40B4-BE49-F238E27FC236}">
                <a16:creationId xmlns:a16="http://schemas.microsoft.com/office/drawing/2014/main" id="{ADBB2103-56A1-1FA3-1EEC-260EA1D24931}"/>
              </a:ext>
            </a:extLst>
          </p:cNvPr>
          <p:cNvGraphicFramePr>
            <a:graphicFrameLocks noGrp="1"/>
          </p:cNvGraphicFramePr>
          <p:nvPr>
            <p:extLst>
              <p:ext uri="{D42A27DB-BD31-4B8C-83A1-F6EECF244321}">
                <p14:modId xmlns:p14="http://schemas.microsoft.com/office/powerpoint/2010/main" val="579191419"/>
              </p:ext>
            </p:extLst>
          </p:nvPr>
        </p:nvGraphicFramePr>
        <p:xfrm>
          <a:off x="8192814" y="774515"/>
          <a:ext cx="1613170" cy="211456"/>
        </p:xfrm>
        <a:graphic>
          <a:graphicData uri="http://schemas.openxmlformats.org/drawingml/2006/table">
            <a:tbl>
              <a:tblPr firstRow="1" bandRow="1">
                <a:tableStyleId>{F5AB1C69-6EDB-4FF4-983F-18BD219EF322}</a:tableStyleId>
              </a:tblPr>
              <a:tblGrid>
                <a:gridCol w="1613170">
                  <a:extLst>
                    <a:ext uri="{9D8B030D-6E8A-4147-A177-3AD203B41FA5}">
                      <a16:colId xmlns:a16="http://schemas.microsoft.com/office/drawing/2014/main" val="534861689"/>
                    </a:ext>
                  </a:extLst>
                </a:gridCol>
              </a:tblGrid>
              <a:tr h="1936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i="0" u="sng" kern="1200" dirty="0">
                          <a:solidFill>
                            <a:schemeClr val="lt1"/>
                          </a:solidFill>
                          <a:effectLst/>
                          <a:latin typeface="Sassoon Infant Rg" pitchFamily="50" charset="0"/>
                          <a:ea typeface="Sassoon Infant Rg" pitchFamily="50" charset="0"/>
                          <a:cs typeface="+mn-cs"/>
                        </a:rPr>
                        <a:t>HISTORICAL CONTEXT</a:t>
                      </a:r>
                      <a:endParaRPr lang="en-GB" sz="600" b="0" i="0" kern="1200" dirty="0">
                        <a:solidFill>
                          <a:schemeClr val="bg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786149138"/>
                  </a:ext>
                </a:extLst>
              </a:tr>
            </a:tbl>
          </a:graphicData>
        </a:graphic>
      </p:graphicFrame>
      <p:sp>
        <p:nvSpPr>
          <p:cNvPr id="8" name="Oval 7">
            <a:extLst>
              <a:ext uri="{FF2B5EF4-FFF2-40B4-BE49-F238E27FC236}">
                <a16:creationId xmlns:a16="http://schemas.microsoft.com/office/drawing/2014/main" id="{2D45FEB2-5CC1-812F-54EA-4A60932F9E41}"/>
              </a:ext>
            </a:extLst>
          </p:cNvPr>
          <p:cNvSpPr/>
          <p:nvPr/>
        </p:nvSpPr>
        <p:spPr>
          <a:xfrm>
            <a:off x="9456102" y="1055016"/>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9" name="Oval 8">
            <a:extLst>
              <a:ext uri="{FF2B5EF4-FFF2-40B4-BE49-F238E27FC236}">
                <a16:creationId xmlns:a16="http://schemas.microsoft.com/office/drawing/2014/main" id="{27DB1CB2-244C-9063-1056-424D0DDB6B68}"/>
              </a:ext>
            </a:extLst>
          </p:cNvPr>
          <p:cNvSpPr/>
          <p:nvPr/>
        </p:nvSpPr>
        <p:spPr>
          <a:xfrm>
            <a:off x="9043042" y="1143132"/>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 name="Straight Connector 9">
            <a:extLst>
              <a:ext uri="{FF2B5EF4-FFF2-40B4-BE49-F238E27FC236}">
                <a16:creationId xmlns:a16="http://schemas.microsoft.com/office/drawing/2014/main" id="{4BE9DF34-AEC8-0DA2-E827-3B0906BBBE43}"/>
              </a:ext>
            </a:extLst>
          </p:cNvPr>
          <p:cNvCxnSpPr>
            <a:cxnSpLocks/>
            <a:stCxn id="9" idx="6"/>
          </p:cNvCxnSpPr>
          <p:nvPr/>
        </p:nvCxnSpPr>
        <p:spPr>
          <a:xfrm>
            <a:off x="9220154" y="1245420"/>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2" name="Oval 11">
            <a:extLst>
              <a:ext uri="{FF2B5EF4-FFF2-40B4-BE49-F238E27FC236}">
                <a16:creationId xmlns:a16="http://schemas.microsoft.com/office/drawing/2014/main" id="{D622CFB3-D89A-B061-88F9-C85505EEAB5D}"/>
              </a:ext>
            </a:extLst>
          </p:cNvPr>
          <p:cNvSpPr/>
          <p:nvPr/>
        </p:nvSpPr>
        <p:spPr>
          <a:xfrm>
            <a:off x="9466150" y="1761040"/>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3" name="Oval 12">
            <a:extLst>
              <a:ext uri="{FF2B5EF4-FFF2-40B4-BE49-F238E27FC236}">
                <a16:creationId xmlns:a16="http://schemas.microsoft.com/office/drawing/2014/main" id="{A2354802-0CF6-EFC8-599C-2EEE87BD66F9}"/>
              </a:ext>
            </a:extLst>
          </p:cNvPr>
          <p:cNvSpPr/>
          <p:nvPr/>
        </p:nvSpPr>
        <p:spPr>
          <a:xfrm>
            <a:off x="9028675" y="1844784"/>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5" name="Straight Connector 14">
            <a:extLst>
              <a:ext uri="{FF2B5EF4-FFF2-40B4-BE49-F238E27FC236}">
                <a16:creationId xmlns:a16="http://schemas.microsoft.com/office/drawing/2014/main" id="{2BB54F09-69E7-5AE9-1AEA-1D7E1AE8EBCA}"/>
              </a:ext>
            </a:extLst>
          </p:cNvPr>
          <p:cNvCxnSpPr>
            <a:cxnSpLocks/>
            <a:stCxn id="13" idx="6"/>
          </p:cNvCxnSpPr>
          <p:nvPr/>
        </p:nvCxnSpPr>
        <p:spPr>
          <a:xfrm>
            <a:off x="9205787" y="1947072"/>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6" name="Oval 15">
            <a:extLst>
              <a:ext uri="{FF2B5EF4-FFF2-40B4-BE49-F238E27FC236}">
                <a16:creationId xmlns:a16="http://schemas.microsoft.com/office/drawing/2014/main" id="{35767274-A018-E894-C3CA-617838F38D5B}"/>
              </a:ext>
            </a:extLst>
          </p:cNvPr>
          <p:cNvSpPr/>
          <p:nvPr/>
        </p:nvSpPr>
        <p:spPr>
          <a:xfrm>
            <a:off x="9465859" y="2538468"/>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7" name="Oval 16">
            <a:extLst>
              <a:ext uri="{FF2B5EF4-FFF2-40B4-BE49-F238E27FC236}">
                <a16:creationId xmlns:a16="http://schemas.microsoft.com/office/drawing/2014/main" id="{E4C22BD0-15B3-E15B-19D4-42911BA3AE4A}"/>
              </a:ext>
            </a:extLst>
          </p:cNvPr>
          <p:cNvSpPr/>
          <p:nvPr/>
        </p:nvSpPr>
        <p:spPr>
          <a:xfrm>
            <a:off x="9033992" y="2633657"/>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8" name="Straight Connector 17">
            <a:extLst>
              <a:ext uri="{FF2B5EF4-FFF2-40B4-BE49-F238E27FC236}">
                <a16:creationId xmlns:a16="http://schemas.microsoft.com/office/drawing/2014/main" id="{1263D58C-957C-33EE-EC89-18DADA39BE6C}"/>
              </a:ext>
            </a:extLst>
          </p:cNvPr>
          <p:cNvCxnSpPr>
            <a:cxnSpLocks/>
            <a:stCxn id="17" idx="6"/>
          </p:cNvCxnSpPr>
          <p:nvPr/>
        </p:nvCxnSpPr>
        <p:spPr>
          <a:xfrm>
            <a:off x="9211104" y="2735945"/>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9" name="Oval 18">
            <a:extLst>
              <a:ext uri="{FF2B5EF4-FFF2-40B4-BE49-F238E27FC236}">
                <a16:creationId xmlns:a16="http://schemas.microsoft.com/office/drawing/2014/main" id="{351D92B6-CBBB-C3AF-33AD-0B80184CDB38}"/>
              </a:ext>
            </a:extLst>
          </p:cNvPr>
          <p:cNvSpPr/>
          <p:nvPr/>
        </p:nvSpPr>
        <p:spPr>
          <a:xfrm>
            <a:off x="9459829" y="3102225"/>
            <a:ext cx="360202" cy="380809"/>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Infant Rg" pitchFamily="50" charset="0"/>
              <a:ea typeface="Sassoon Infant Rg" pitchFamily="50" charset="0"/>
            </a:endParaRPr>
          </a:p>
        </p:txBody>
      </p:sp>
      <p:cxnSp>
        <p:nvCxnSpPr>
          <p:cNvPr id="21" name="Straight Connector 20">
            <a:extLst>
              <a:ext uri="{FF2B5EF4-FFF2-40B4-BE49-F238E27FC236}">
                <a16:creationId xmlns:a16="http://schemas.microsoft.com/office/drawing/2014/main" id="{3535742D-3EB7-4DAD-E0B1-EA0090556AFB}"/>
              </a:ext>
            </a:extLst>
          </p:cNvPr>
          <p:cNvCxnSpPr>
            <a:cxnSpLocks/>
          </p:cNvCxnSpPr>
          <p:nvPr/>
        </p:nvCxnSpPr>
        <p:spPr>
          <a:xfrm>
            <a:off x="9223881" y="3292629"/>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25" name="Oval 24">
            <a:extLst>
              <a:ext uri="{FF2B5EF4-FFF2-40B4-BE49-F238E27FC236}">
                <a16:creationId xmlns:a16="http://schemas.microsoft.com/office/drawing/2014/main" id="{4FAA9472-6B56-F5F3-EFD8-A2D928B2BE70}"/>
              </a:ext>
            </a:extLst>
          </p:cNvPr>
          <p:cNvSpPr/>
          <p:nvPr/>
        </p:nvSpPr>
        <p:spPr>
          <a:xfrm>
            <a:off x="9455008" y="3779926"/>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26" name="Oval 25">
            <a:extLst>
              <a:ext uri="{FF2B5EF4-FFF2-40B4-BE49-F238E27FC236}">
                <a16:creationId xmlns:a16="http://schemas.microsoft.com/office/drawing/2014/main" id="{9FED7B2B-A3B5-C3F4-D655-A2A398A98042}"/>
              </a:ext>
            </a:extLst>
          </p:cNvPr>
          <p:cNvSpPr/>
          <p:nvPr/>
        </p:nvSpPr>
        <p:spPr>
          <a:xfrm>
            <a:off x="9022771" y="3886435"/>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27" name="Straight Connector 26">
            <a:extLst>
              <a:ext uri="{FF2B5EF4-FFF2-40B4-BE49-F238E27FC236}">
                <a16:creationId xmlns:a16="http://schemas.microsoft.com/office/drawing/2014/main" id="{8CFD8911-BF66-8AD3-276D-2B3BA6A312DA}"/>
              </a:ext>
            </a:extLst>
          </p:cNvPr>
          <p:cNvCxnSpPr>
            <a:cxnSpLocks/>
            <a:stCxn id="26" idx="6"/>
          </p:cNvCxnSpPr>
          <p:nvPr/>
        </p:nvCxnSpPr>
        <p:spPr>
          <a:xfrm>
            <a:off x="9199883" y="3988723"/>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41" name="TextBox 40">
            <a:extLst>
              <a:ext uri="{FF2B5EF4-FFF2-40B4-BE49-F238E27FC236}">
                <a16:creationId xmlns:a16="http://schemas.microsoft.com/office/drawing/2014/main" id="{8E2BE47A-33D0-1C17-7DA1-B199F05DF15E}"/>
              </a:ext>
            </a:extLst>
          </p:cNvPr>
          <p:cNvSpPr txBox="1"/>
          <p:nvPr/>
        </p:nvSpPr>
        <p:spPr>
          <a:xfrm>
            <a:off x="8029247" y="1044754"/>
            <a:ext cx="1161276" cy="553998"/>
          </a:xfrm>
          <a:prstGeom prst="rect">
            <a:avLst/>
          </a:prstGeom>
          <a:noFill/>
        </p:spPr>
        <p:txBody>
          <a:bodyPr wrap="square">
            <a:spAutoFit/>
          </a:bodyPr>
          <a:lstStyle/>
          <a:p>
            <a:pPr algn="ctr"/>
            <a:r>
              <a:rPr lang="en-GB" sz="1000" b="1" dirty="0">
                <a:latin typeface="Sassoon Infant Rg" pitchFamily="50" charset="0"/>
                <a:ea typeface="Sassoon Infant Rg" pitchFamily="50" charset="0"/>
              </a:rPr>
              <a:t>Stone Age</a:t>
            </a:r>
          </a:p>
          <a:p>
            <a:pPr algn="ctr"/>
            <a:r>
              <a:rPr lang="en-GB" sz="1000" b="1" dirty="0">
                <a:latin typeface="Sassoon Infant Rg" pitchFamily="50" charset="0"/>
                <a:ea typeface="Sassoon Infant Rg" pitchFamily="50" charset="0"/>
              </a:rPr>
              <a:t>2.4 million – 3000 BC</a:t>
            </a:r>
          </a:p>
        </p:txBody>
      </p:sp>
      <p:sp>
        <p:nvSpPr>
          <p:cNvPr id="42" name="TextBox 41">
            <a:extLst>
              <a:ext uri="{FF2B5EF4-FFF2-40B4-BE49-F238E27FC236}">
                <a16:creationId xmlns:a16="http://schemas.microsoft.com/office/drawing/2014/main" id="{651C377D-48DC-A83C-974E-CB8B42158710}"/>
              </a:ext>
            </a:extLst>
          </p:cNvPr>
          <p:cNvSpPr txBox="1"/>
          <p:nvPr/>
        </p:nvSpPr>
        <p:spPr>
          <a:xfrm>
            <a:off x="8033002" y="1771494"/>
            <a:ext cx="1057581"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Bronze Age</a:t>
            </a:r>
          </a:p>
          <a:p>
            <a:pPr algn="ctr"/>
            <a:r>
              <a:rPr lang="en-GB" sz="1000" b="1" dirty="0">
                <a:latin typeface="Sassoon Infant Rg" pitchFamily="50" charset="0"/>
                <a:ea typeface="Sassoon Infant Rg" pitchFamily="50" charset="0"/>
              </a:rPr>
              <a:t>3000 – 700 BC</a:t>
            </a:r>
          </a:p>
        </p:txBody>
      </p:sp>
      <p:sp>
        <p:nvSpPr>
          <p:cNvPr id="43" name="TextBox 42">
            <a:extLst>
              <a:ext uri="{FF2B5EF4-FFF2-40B4-BE49-F238E27FC236}">
                <a16:creationId xmlns:a16="http://schemas.microsoft.com/office/drawing/2014/main" id="{CBC47239-C144-C369-F14A-981FF88B5E3F}"/>
              </a:ext>
            </a:extLst>
          </p:cNvPr>
          <p:cNvSpPr txBox="1"/>
          <p:nvPr/>
        </p:nvSpPr>
        <p:spPr>
          <a:xfrm>
            <a:off x="7960811" y="3059309"/>
            <a:ext cx="1117128" cy="553998"/>
          </a:xfrm>
          <a:prstGeom prst="rect">
            <a:avLst/>
          </a:prstGeom>
          <a:noFill/>
        </p:spPr>
        <p:txBody>
          <a:bodyPr wrap="square">
            <a:spAutoFit/>
          </a:bodyPr>
          <a:lstStyle/>
          <a:p>
            <a:pPr algn="ctr"/>
            <a:r>
              <a:rPr lang="en-GB" sz="1000" b="1" dirty="0">
                <a:latin typeface="Sassoon Infant Rg" pitchFamily="50" charset="0"/>
                <a:ea typeface="Sassoon Infant Rg" pitchFamily="50" charset="0"/>
              </a:rPr>
              <a:t>Shang Dynasty</a:t>
            </a:r>
          </a:p>
          <a:p>
            <a:pPr algn="ctr"/>
            <a:r>
              <a:rPr lang="en-GB" sz="1000" b="1" dirty="0">
                <a:latin typeface="Sassoon Infant Rg" pitchFamily="50" charset="0"/>
                <a:ea typeface="Sassoon Infant Rg" pitchFamily="50" charset="0"/>
              </a:rPr>
              <a:t>1760 – 1000  BC</a:t>
            </a:r>
          </a:p>
        </p:txBody>
      </p:sp>
      <p:sp>
        <p:nvSpPr>
          <p:cNvPr id="44" name="TextBox 43">
            <a:extLst>
              <a:ext uri="{FF2B5EF4-FFF2-40B4-BE49-F238E27FC236}">
                <a16:creationId xmlns:a16="http://schemas.microsoft.com/office/drawing/2014/main" id="{34038BD2-0004-EABC-CB4E-E85CCD94A639}"/>
              </a:ext>
            </a:extLst>
          </p:cNvPr>
          <p:cNvSpPr txBox="1"/>
          <p:nvPr/>
        </p:nvSpPr>
        <p:spPr>
          <a:xfrm>
            <a:off x="8071775" y="2494965"/>
            <a:ext cx="1057581"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Ancient Egypt</a:t>
            </a:r>
          </a:p>
          <a:p>
            <a:pPr algn="ctr"/>
            <a:r>
              <a:rPr lang="en-GB" sz="1000" b="1" dirty="0">
                <a:latin typeface="Sassoon Infant Rg" pitchFamily="50" charset="0"/>
                <a:ea typeface="Sassoon Infant Rg" pitchFamily="50" charset="0"/>
              </a:rPr>
              <a:t>3000 – 30 BC</a:t>
            </a:r>
          </a:p>
        </p:txBody>
      </p:sp>
      <p:sp>
        <p:nvSpPr>
          <p:cNvPr id="45" name="TextBox 44">
            <a:extLst>
              <a:ext uri="{FF2B5EF4-FFF2-40B4-BE49-F238E27FC236}">
                <a16:creationId xmlns:a16="http://schemas.microsoft.com/office/drawing/2014/main" id="{42E1FC59-2C17-7654-5CE5-2B99BA21653D}"/>
              </a:ext>
            </a:extLst>
          </p:cNvPr>
          <p:cNvSpPr txBox="1"/>
          <p:nvPr/>
        </p:nvSpPr>
        <p:spPr>
          <a:xfrm>
            <a:off x="7892066" y="4370398"/>
            <a:ext cx="1218483"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Iron Age</a:t>
            </a:r>
          </a:p>
          <a:p>
            <a:pPr algn="ctr"/>
            <a:r>
              <a:rPr lang="en-GB" sz="1000" b="1" dirty="0">
                <a:latin typeface="Sassoon Infant Rg" pitchFamily="50" charset="0"/>
                <a:ea typeface="Sassoon Infant Rg" pitchFamily="50" charset="0"/>
              </a:rPr>
              <a:t>825 BC – 43 AD</a:t>
            </a:r>
          </a:p>
        </p:txBody>
      </p:sp>
      <p:sp>
        <p:nvSpPr>
          <p:cNvPr id="46" name="TextBox 45">
            <a:extLst>
              <a:ext uri="{FF2B5EF4-FFF2-40B4-BE49-F238E27FC236}">
                <a16:creationId xmlns:a16="http://schemas.microsoft.com/office/drawing/2014/main" id="{D9E5B231-3072-938F-40FA-9D7B94FC5C02}"/>
              </a:ext>
            </a:extLst>
          </p:cNvPr>
          <p:cNvSpPr txBox="1"/>
          <p:nvPr/>
        </p:nvSpPr>
        <p:spPr>
          <a:xfrm>
            <a:off x="7904843" y="3771232"/>
            <a:ext cx="1218483"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Ancient Greece</a:t>
            </a:r>
          </a:p>
          <a:p>
            <a:pPr algn="ctr"/>
            <a:r>
              <a:rPr lang="en-GB" sz="1000" b="1" dirty="0">
                <a:latin typeface="Sassoon Infant Rg" pitchFamily="50" charset="0"/>
                <a:ea typeface="Sassoon Infant Rg" pitchFamily="50" charset="0"/>
              </a:rPr>
              <a:t>1200 – 146 BC</a:t>
            </a:r>
          </a:p>
        </p:txBody>
      </p:sp>
      <p:sp>
        <p:nvSpPr>
          <p:cNvPr id="49" name="Oval 48">
            <a:extLst>
              <a:ext uri="{FF2B5EF4-FFF2-40B4-BE49-F238E27FC236}">
                <a16:creationId xmlns:a16="http://schemas.microsoft.com/office/drawing/2014/main" id="{AE14B8DF-B8BC-9615-FAA3-7D93E02889C3}"/>
              </a:ext>
            </a:extLst>
          </p:cNvPr>
          <p:cNvSpPr/>
          <p:nvPr/>
        </p:nvSpPr>
        <p:spPr>
          <a:xfrm>
            <a:off x="9449294" y="4365181"/>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50" name="Straight Connector 49">
            <a:extLst>
              <a:ext uri="{FF2B5EF4-FFF2-40B4-BE49-F238E27FC236}">
                <a16:creationId xmlns:a16="http://schemas.microsoft.com/office/drawing/2014/main" id="{1E493A10-1FE0-570F-7F95-F3F572C24012}"/>
              </a:ext>
            </a:extLst>
          </p:cNvPr>
          <p:cNvCxnSpPr>
            <a:cxnSpLocks/>
          </p:cNvCxnSpPr>
          <p:nvPr/>
        </p:nvCxnSpPr>
        <p:spPr>
          <a:xfrm>
            <a:off x="9211104" y="4573021"/>
            <a:ext cx="235948" cy="0"/>
          </a:xfrm>
          <a:prstGeom prst="line">
            <a:avLst/>
          </a:prstGeom>
          <a:ln w="28575"/>
        </p:spPr>
        <p:style>
          <a:lnRef idx="1">
            <a:schemeClr val="dk1"/>
          </a:lnRef>
          <a:fillRef idx="0">
            <a:schemeClr val="dk1"/>
          </a:fillRef>
          <a:effectRef idx="0">
            <a:schemeClr val="dk1"/>
          </a:effectRef>
          <a:fontRef idx="minor">
            <a:schemeClr val="tx1"/>
          </a:fontRef>
        </p:style>
      </p:cxnSp>
      <p:pic>
        <p:nvPicPr>
          <p:cNvPr id="1026" name="Picture 2" descr="stone age icon">
            <a:extLst>
              <a:ext uri="{FF2B5EF4-FFF2-40B4-BE49-F238E27FC236}">
                <a16:creationId xmlns:a16="http://schemas.microsoft.com/office/drawing/2014/main" id="{AC159E6C-554E-63A2-C39D-964CE7A8FF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53860" y="1095301"/>
            <a:ext cx="360202" cy="36020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ronze age icon">
            <a:extLst>
              <a:ext uri="{FF2B5EF4-FFF2-40B4-BE49-F238E27FC236}">
                <a16:creationId xmlns:a16="http://schemas.microsoft.com/office/drawing/2014/main" id="{5D6E59CC-662A-5A76-4FF9-B5C9E1555E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65858" y="1800825"/>
            <a:ext cx="360203" cy="36020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haraoh icon">
            <a:extLst>
              <a:ext uri="{FF2B5EF4-FFF2-40B4-BE49-F238E27FC236}">
                <a16:creationId xmlns:a16="http://schemas.microsoft.com/office/drawing/2014/main" id="{4A1956D1-4AA4-5982-0236-833D61A42CC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65859" y="2548771"/>
            <a:ext cx="360202" cy="36020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hina icon">
            <a:extLst>
              <a:ext uri="{FF2B5EF4-FFF2-40B4-BE49-F238E27FC236}">
                <a16:creationId xmlns:a16="http://schemas.microsoft.com/office/drawing/2014/main" id="{34FB1607-0D92-4C0A-21E6-0B064928C7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18920" y="3159435"/>
            <a:ext cx="278218" cy="27821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arthenon icon">
            <a:extLst>
              <a:ext uri="{FF2B5EF4-FFF2-40B4-BE49-F238E27FC236}">
                <a16:creationId xmlns:a16="http://schemas.microsoft.com/office/drawing/2014/main" id="{2728A1A5-4BF2-FF16-DD42-EAE99519779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46661" y="3779360"/>
            <a:ext cx="375612" cy="37561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eapon icon">
            <a:extLst>
              <a:ext uri="{FF2B5EF4-FFF2-40B4-BE49-F238E27FC236}">
                <a16:creationId xmlns:a16="http://schemas.microsoft.com/office/drawing/2014/main" id="{0694E494-1350-AB22-7E6A-264BE11D57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42231" y="4380925"/>
            <a:ext cx="383334" cy="383334"/>
          </a:xfrm>
          <a:prstGeom prst="rect">
            <a:avLst/>
          </a:prstGeom>
          <a:noFill/>
          <a:extLst>
            <a:ext uri="{909E8E84-426E-40DD-AFC4-6F175D3DCCD1}">
              <a14:hiddenFill xmlns:a14="http://schemas.microsoft.com/office/drawing/2010/main">
                <a:solidFill>
                  <a:srgbClr val="FFFFFF"/>
                </a:solidFill>
              </a14:hiddenFill>
            </a:ext>
          </a:extLst>
        </p:spPr>
      </p:pic>
      <p:sp>
        <p:nvSpPr>
          <p:cNvPr id="31" name="Oval 30">
            <a:extLst>
              <a:ext uri="{FF2B5EF4-FFF2-40B4-BE49-F238E27FC236}">
                <a16:creationId xmlns:a16="http://schemas.microsoft.com/office/drawing/2014/main" id="{9D7EEEB6-5A03-2F33-6175-13ACE07ECC9F}"/>
              </a:ext>
            </a:extLst>
          </p:cNvPr>
          <p:cNvSpPr/>
          <p:nvPr/>
        </p:nvSpPr>
        <p:spPr>
          <a:xfrm>
            <a:off x="9033992" y="4552901"/>
            <a:ext cx="177112" cy="204576"/>
          </a:xfrm>
          <a:prstGeom prst="ellipse">
            <a:avLst/>
          </a:prstGeom>
          <a:no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Infant Rg" pitchFamily="50" charset="0"/>
              <a:ea typeface="Sassoon Infant Rg" pitchFamily="50" charset="0"/>
            </a:endParaRPr>
          </a:p>
        </p:txBody>
      </p:sp>
      <p:sp>
        <p:nvSpPr>
          <p:cNvPr id="51" name="Oval 50">
            <a:extLst>
              <a:ext uri="{FF2B5EF4-FFF2-40B4-BE49-F238E27FC236}">
                <a16:creationId xmlns:a16="http://schemas.microsoft.com/office/drawing/2014/main" id="{45FC1597-F0EB-B8B2-A0DB-9E572F71EB2E}"/>
              </a:ext>
            </a:extLst>
          </p:cNvPr>
          <p:cNvSpPr/>
          <p:nvPr/>
        </p:nvSpPr>
        <p:spPr>
          <a:xfrm>
            <a:off x="9038134" y="3207480"/>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pic>
        <p:nvPicPr>
          <p:cNvPr id="1038" name="Picture 14" descr="weapon icon">
            <a:extLst>
              <a:ext uri="{FF2B5EF4-FFF2-40B4-BE49-F238E27FC236}">
                <a16:creationId xmlns:a16="http://schemas.microsoft.com/office/drawing/2014/main" id="{ECEA7878-512E-BF5A-B5B6-463BF03E206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9883" y="4951423"/>
            <a:ext cx="636680" cy="636680"/>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4" descr="bronze age icon">
            <a:extLst>
              <a:ext uri="{FF2B5EF4-FFF2-40B4-BE49-F238E27FC236}">
                <a16:creationId xmlns:a16="http://schemas.microsoft.com/office/drawing/2014/main" id="{9FE02964-9E40-D858-8666-E7E59E22AE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51727" y="5205114"/>
            <a:ext cx="360203" cy="360203"/>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2" descr="stone age icon">
            <a:extLst>
              <a:ext uri="{FF2B5EF4-FFF2-40B4-BE49-F238E27FC236}">
                <a16:creationId xmlns:a16="http://schemas.microsoft.com/office/drawing/2014/main" id="{271E864B-4981-580A-909E-EC8BD169A3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3739" y="2276414"/>
            <a:ext cx="360202" cy="360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38A8CE041D084408CE9E07521D30228" ma:contentTypeVersion="15" ma:contentTypeDescription="Create a new document." ma:contentTypeScope="" ma:versionID="5d278dcc75e9fad58b7f1e9667068bc9">
  <xsd:schema xmlns:xsd="http://www.w3.org/2001/XMLSchema" xmlns:xs="http://www.w3.org/2001/XMLSchema" xmlns:p="http://schemas.microsoft.com/office/2006/metadata/properties" xmlns:ns2="c7b139f2-2bea-443c-a312-cfb4d6494f62" xmlns:ns3="f49ca046-d2e9-4e39-92cd-a5365d2ef08b" targetNamespace="http://schemas.microsoft.com/office/2006/metadata/properties" ma:root="true" ma:fieldsID="7bc13bbde5c56bf77bb7682043c97838" ns2:_="" ns3:_="">
    <xsd:import namespace="c7b139f2-2bea-443c-a312-cfb4d6494f62"/>
    <xsd:import namespace="f49ca046-d2e9-4e39-92cd-a5365d2ef0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b139f2-2bea-443c-a312-cfb4d6494f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f9523c8-c79a-43c7-85cc-736f6b79690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49ca046-d2e9-4e39-92cd-a5365d2ef08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9511247-15f5-4207-aa86-094151826dc5}" ma:internalName="TaxCatchAll" ma:showField="CatchAllData" ma:web="f49ca046-d2e9-4e39-92cd-a5365d2ef0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7b139f2-2bea-443c-a312-cfb4d6494f62">
      <Terms xmlns="http://schemas.microsoft.com/office/infopath/2007/PartnerControls"/>
    </lcf76f155ced4ddcb4097134ff3c332f>
    <TaxCatchAll xmlns="f49ca046-d2e9-4e39-92cd-a5365d2ef08b" xsi:nil="true"/>
  </documentManagement>
</p:properties>
</file>

<file path=customXml/itemProps1.xml><?xml version="1.0" encoding="utf-8"?>
<ds:datastoreItem xmlns:ds="http://schemas.openxmlformats.org/officeDocument/2006/customXml" ds:itemID="{537DFBC5-8630-44B3-9C8D-63ADE01103CA}">
  <ds:schemaRefs>
    <ds:schemaRef ds:uri="http://schemas.microsoft.com/sharepoint/v3/contenttype/forms"/>
  </ds:schemaRefs>
</ds:datastoreItem>
</file>

<file path=customXml/itemProps2.xml><?xml version="1.0" encoding="utf-8"?>
<ds:datastoreItem xmlns:ds="http://schemas.openxmlformats.org/officeDocument/2006/customXml" ds:itemID="{C8DF1AEF-12FC-40F7-9C9D-65232C59981D}">
  <ds:schemaRefs>
    <ds:schemaRef ds:uri="c7b139f2-2bea-443c-a312-cfb4d6494f62"/>
    <ds:schemaRef ds:uri="f49ca046-d2e9-4e39-92cd-a5365d2ef08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98CBDAB-9AB0-4311-94DF-3227207C48C2}">
  <ds:schemaRefs>
    <ds:schemaRef ds:uri="http://schemas.microsoft.com/office/2006/metadata/properties"/>
    <ds:schemaRef ds:uri="http://purl.org/dc/elements/1.1/"/>
    <ds:schemaRef ds:uri="http://purl.org/dc/terms/"/>
    <ds:schemaRef ds:uri="http://www.w3.org/XML/1998/namespace"/>
    <ds:schemaRef ds:uri="http://schemas.microsoft.com/office/infopath/2007/PartnerControls"/>
    <ds:schemaRef ds:uri="http://purl.org/dc/dcmitype/"/>
    <ds:schemaRef ds:uri="http://schemas.microsoft.com/office/2006/documentManagement/types"/>
    <ds:schemaRef ds:uri="http://schemas.openxmlformats.org/package/2006/metadata/core-properties"/>
    <ds:schemaRef ds:uri="f49ca046-d2e9-4e39-92cd-a5365d2ef08b"/>
    <ds:schemaRef ds:uri="c7b139f2-2bea-443c-a312-cfb4d6494f62"/>
  </ds:schemaRefs>
</ds:datastoreItem>
</file>

<file path=docProps/app.xml><?xml version="1.0" encoding="utf-8"?>
<Properties xmlns="http://schemas.openxmlformats.org/officeDocument/2006/extended-properties" xmlns:vt="http://schemas.openxmlformats.org/officeDocument/2006/docPropsVTypes">
  <Template>Office Theme</Template>
  <TotalTime>164</TotalTime>
  <Words>549</Words>
  <Application>Microsoft Office PowerPoint</Application>
  <PresentationFormat>A4 Paper (210x297 mm)</PresentationFormat>
  <Paragraphs>45</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Sassoon Infant Rg</vt:lpstr>
      <vt:lpstr>Sassoon Primary Rg</vt:lpstr>
      <vt:lpstr>Office Theme</vt:lpstr>
      <vt:lpstr>| Year 3 Knowledge Organiser – Unit 1 History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Emily Ballard</cp:lastModifiedBy>
  <cp:revision>5</cp:revision>
  <cp:lastPrinted>2019-08-14T10:11:35Z</cp:lastPrinted>
  <dcterms:created xsi:type="dcterms:W3CDTF">2017-10-15T20:56:30Z</dcterms:created>
  <dcterms:modified xsi:type="dcterms:W3CDTF">2023-08-25T07:24:32Z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0x01010040C3A1C1FB89EF4596444D387B65D7A8</vt:lpwstr>
  </property>
  <property fmtid="{D5CDD505-2E9C-101B-9397-08002B2CF9AE}" pid="3" name="Order">
    <vt:r8>21900</vt:r8>
  </property>
  <property fmtid="{D5CDD505-2E9C-101B-9397-08002B2CF9AE}" pid="4" name="ComplianceAssetId">
    <vt:lpwstr/>
  </property>
  <property fmtid="{D5CDD505-2E9C-101B-9397-08002B2CF9AE}" pid="5" name="TemplateUrl">
    <vt:lpwstr/>
  </property>
  <property fmtid="{D5CDD505-2E9C-101B-9397-08002B2CF9AE}" pid="6" name="xd_Signature">
    <vt:bool>false</vt:bool>
  </property>
  <property fmtid="{D5CDD505-2E9C-101B-9397-08002B2CF9AE}" pid="7" name="xd_ProgID">
    <vt:lpwstr/>
  </property>
</Properties>
</file>