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EE94"/>
    <a:srgbClr val="E1DD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30" y="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7514" y="65580"/>
            <a:ext cx="7993634" cy="273090"/>
          </a:xfrm>
        </p:spPr>
        <p:txBody>
          <a:bodyPr numCol="1">
            <a:noAutofit/>
          </a:bodyPr>
          <a:lstStyle/>
          <a:p>
            <a:r>
              <a:rPr lang="en-US" sz="1600" b="1" dirty="0"/>
              <a:t>|	</a:t>
            </a:r>
            <a:r>
              <a:rPr lang="en-US" sz="1400" b="1" dirty="0">
                <a:latin typeface="Sassoon Infant Rg" pitchFamily="50" charset="0"/>
                <a:ea typeface="Sassoon Infant Rg" pitchFamily="50" charset="0"/>
              </a:rPr>
              <a:t>Year 4  Knowledge Organiser – Unit 3 History</a:t>
            </a:r>
            <a:r>
              <a:rPr lang="en-US" sz="1600" b="1" dirty="0"/>
              <a:t>	|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1044937"/>
              </p:ext>
            </p:extLst>
          </p:nvPr>
        </p:nvGraphicFramePr>
        <p:xfrm>
          <a:off x="111652" y="588230"/>
          <a:ext cx="2622121" cy="374973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221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3808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KQ1: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Who were the Romans?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2074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Augustus was the first emperor of ancient Rome.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An emperor or empress is a monarch who governs many nations or separate territories; a group of nations or separate territories ruled by an emperor or empress is called an empire.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Roman Empire also controlled the territory that is now called Palestine, where Jesus Christ was born; in the nativity story of the Bible.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Roman Empire in this part of the world continued to be led by emperors, who were effectively dictators, for around five centuries.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Roman Empire was enlarged by its powerful and well organised military; men from all over the empire joined the Roman army with a promise of money or land if they served in the army for 25 years; there were people of a variety of ethnicities within the Roman army.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290891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60C0D7-7B3F-394C-4A3D-E24D1619ADDD}"/>
              </a:ext>
            </a:extLst>
          </p:cNvPr>
          <p:cNvSpPr txBox="1"/>
          <p:nvPr/>
        </p:nvSpPr>
        <p:spPr>
          <a:xfrm>
            <a:off x="1684594" y="302640"/>
            <a:ext cx="745481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i="0" u="sng" dirty="0">
                <a:solidFill>
                  <a:srgbClr val="000000"/>
                </a:solidFill>
                <a:effectLst/>
                <a:latin typeface="Sassoon Infant Rg" pitchFamily="50" charset="0"/>
                <a:ea typeface="Sassoon Infant Rg" pitchFamily="50" charset="0"/>
              </a:rPr>
              <a:t>Romans: Why did the Romans come to Britain and how do we know they were here?</a:t>
            </a:r>
            <a:r>
              <a:rPr lang="en-GB" sz="1400" b="1" i="0" dirty="0">
                <a:solidFill>
                  <a:srgbClr val="000000"/>
                </a:solidFill>
                <a:effectLst/>
                <a:latin typeface="Sassoon Infant Rg" pitchFamily="50" charset="0"/>
                <a:ea typeface="Sassoon Infant Rg" pitchFamily="50" charset="0"/>
              </a:rPr>
              <a:t> </a:t>
            </a:r>
            <a:endParaRPr lang="en-GB" sz="1400" b="1" dirty="0">
              <a:latin typeface="Sassoon Infant Rg" pitchFamily="50" charset="0"/>
              <a:ea typeface="Sassoon Infant Rg" pitchFamily="50" charset="0"/>
            </a:endParaRPr>
          </a:p>
        </p:txBody>
      </p:sp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394E563C-34DD-62B5-204C-89391BC744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3998890"/>
              </p:ext>
            </p:extLst>
          </p:nvPr>
        </p:nvGraphicFramePr>
        <p:xfrm>
          <a:off x="8327355" y="371421"/>
          <a:ext cx="1382814" cy="21145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382814">
                  <a:extLst>
                    <a:ext uri="{9D8B030D-6E8A-4147-A177-3AD203B41FA5}">
                      <a16:colId xmlns:a16="http://schemas.microsoft.com/office/drawing/2014/main" val="534861689"/>
                    </a:ext>
                  </a:extLst>
                </a:gridCol>
              </a:tblGrid>
              <a:tr h="1936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HISTORICAL CONTEXT</a:t>
                      </a:r>
                      <a:endParaRPr lang="en-GB" sz="600" b="0" i="0" kern="1200" dirty="0">
                        <a:solidFill>
                          <a:schemeClr val="bg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786149138"/>
                  </a:ext>
                </a:extLst>
              </a:tr>
            </a:tbl>
          </a:graphicData>
        </a:graphic>
      </p:graphicFrame>
      <p:sp>
        <p:nvSpPr>
          <p:cNvPr id="59" name="Rectangle 58">
            <a:extLst>
              <a:ext uri="{FF2B5EF4-FFF2-40B4-BE49-F238E27FC236}">
                <a16:creationId xmlns:a16="http://schemas.microsoft.com/office/drawing/2014/main" id="{0A089B96-FC2C-2091-5571-39E49D4009D2}"/>
              </a:ext>
            </a:extLst>
          </p:cNvPr>
          <p:cNvSpPr/>
          <p:nvPr/>
        </p:nvSpPr>
        <p:spPr>
          <a:xfrm rot="5400000">
            <a:off x="7087941" y="2643136"/>
            <a:ext cx="3923519" cy="13515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F285A141-BD24-3951-EEBF-6A7A43FC8532}"/>
              </a:ext>
            </a:extLst>
          </p:cNvPr>
          <p:cNvSpPr/>
          <p:nvPr/>
        </p:nvSpPr>
        <p:spPr>
          <a:xfrm>
            <a:off x="9360287" y="651922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07EA2DC4-C9C3-C0F5-107B-880A2B322B84}"/>
              </a:ext>
            </a:extLst>
          </p:cNvPr>
          <p:cNvSpPr/>
          <p:nvPr/>
        </p:nvSpPr>
        <p:spPr>
          <a:xfrm>
            <a:off x="8947227" y="740038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D8E34A8D-2816-2DAC-66DA-C394CE36F0A8}"/>
              </a:ext>
            </a:extLst>
          </p:cNvPr>
          <p:cNvCxnSpPr>
            <a:cxnSpLocks/>
            <a:stCxn id="61" idx="6"/>
          </p:cNvCxnSpPr>
          <p:nvPr/>
        </p:nvCxnSpPr>
        <p:spPr>
          <a:xfrm>
            <a:off x="9124339" y="842326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27" name="Oval 1026">
            <a:extLst>
              <a:ext uri="{FF2B5EF4-FFF2-40B4-BE49-F238E27FC236}">
                <a16:creationId xmlns:a16="http://schemas.microsoft.com/office/drawing/2014/main" id="{218503E5-64EE-C115-B7FD-1F9CC388D8F2}"/>
              </a:ext>
            </a:extLst>
          </p:cNvPr>
          <p:cNvSpPr/>
          <p:nvPr/>
        </p:nvSpPr>
        <p:spPr>
          <a:xfrm>
            <a:off x="9360287" y="1232634"/>
            <a:ext cx="360202" cy="380809"/>
          </a:xfrm>
          <a:prstGeom prst="ellipse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028" name="Oval 1027">
            <a:extLst>
              <a:ext uri="{FF2B5EF4-FFF2-40B4-BE49-F238E27FC236}">
                <a16:creationId xmlns:a16="http://schemas.microsoft.com/office/drawing/2014/main" id="{8ED33CFA-BA5F-7A4C-2F29-A6FEA0A84588}"/>
              </a:ext>
            </a:extLst>
          </p:cNvPr>
          <p:cNvSpPr/>
          <p:nvPr/>
        </p:nvSpPr>
        <p:spPr>
          <a:xfrm>
            <a:off x="8947227" y="1320750"/>
            <a:ext cx="177112" cy="204576"/>
          </a:xfrm>
          <a:prstGeom prst="ellipse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29" name="Straight Connector 1028">
            <a:extLst>
              <a:ext uri="{FF2B5EF4-FFF2-40B4-BE49-F238E27FC236}">
                <a16:creationId xmlns:a16="http://schemas.microsoft.com/office/drawing/2014/main" id="{BD3930FE-A4E0-4385-A14E-AAC3D1221771}"/>
              </a:ext>
            </a:extLst>
          </p:cNvPr>
          <p:cNvCxnSpPr>
            <a:cxnSpLocks/>
            <a:stCxn id="1028" idx="6"/>
          </p:cNvCxnSpPr>
          <p:nvPr/>
        </p:nvCxnSpPr>
        <p:spPr>
          <a:xfrm>
            <a:off x="9124339" y="1423038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6" name="Oval 1035">
            <a:extLst>
              <a:ext uri="{FF2B5EF4-FFF2-40B4-BE49-F238E27FC236}">
                <a16:creationId xmlns:a16="http://schemas.microsoft.com/office/drawing/2014/main" id="{6496AE26-FB58-00BC-EF6E-E2B1AC644AEB}"/>
              </a:ext>
            </a:extLst>
          </p:cNvPr>
          <p:cNvSpPr/>
          <p:nvPr/>
        </p:nvSpPr>
        <p:spPr>
          <a:xfrm>
            <a:off x="9360287" y="1845976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037" name="Oval 1036">
            <a:extLst>
              <a:ext uri="{FF2B5EF4-FFF2-40B4-BE49-F238E27FC236}">
                <a16:creationId xmlns:a16="http://schemas.microsoft.com/office/drawing/2014/main" id="{ABEBAD18-4D3F-D99D-2373-D09137A0436A}"/>
              </a:ext>
            </a:extLst>
          </p:cNvPr>
          <p:cNvSpPr/>
          <p:nvPr/>
        </p:nvSpPr>
        <p:spPr>
          <a:xfrm>
            <a:off x="8947227" y="1934092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38" name="Straight Connector 1037">
            <a:extLst>
              <a:ext uri="{FF2B5EF4-FFF2-40B4-BE49-F238E27FC236}">
                <a16:creationId xmlns:a16="http://schemas.microsoft.com/office/drawing/2014/main" id="{30E1FB55-AE4D-7294-50FF-9EF7C55E9DB4}"/>
              </a:ext>
            </a:extLst>
          </p:cNvPr>
          <p:cNvCxnSpPr>
            <a:cxnSpLocks/>
            <a:stCxn id="1037" idx="6"/>
          </p:cNvCxnSpPr>
          <p:nvPr/>
        </p:nvCxnSpPr>
        <p:spPr>
          <a:xfrm>
            <a:off x="9124339" y="2036380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39" name="Oval 1038">
            <a:extLst>
              <a:ext uri="{FF2B5EF4-FFF2-40B4-BE49-F238E27FC236}">
                <a16:creationId xmlns:a16="http://schemas.microsoft.com/office/drawing/2014/main" id="{8E9B4C5B-D33C-F555-D9CE-ACB0B8628547}"/>
              </a:ext>
            </a:extLst>
          </p:cNvPr>
          <p:cNvSpPr/>
          <p:nvPr/>
        </p:nvSpPr>
        <p:spPr>
          <a:xfrm>
            <a:off x="9360287" y="2421719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040" name="Oval 1039">
            <a:extLst>
              <a:ext uri="{FF2B5EF4-FFF2-40B4-BE49-F238E27FC236}">
                <a16:creationId xmlns:a16="http://schemas.microsoft.com/office/drawing/2014/main" id="{FA5CDDD9-22F3-D480-2460-85A926EBD25F}"/>
              </a:ext>
            </a:extLst>
          </p:cNvPr>
          <p:cNvSpPr/>
          <p:nvPr/>
        </p:nvSpPr>
        <p:spPr>
          <a:xfrm>
            <a:off x="8947227" y="2509835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41" name="Straight Connector 1040">
            <a:extLst>
              <a:ext uri="{FF2B5EF4-FFF2-40B4-BE49-F238E27FC236}">
                <a16:creationId xmlns:a16="http://schemas.microsoft.com/office/drawing/2014/main" id="{83C110B6-9B17-0A0F-DE74-20B19B2D672F}"/>
              </a:ext>
            </a:extLst>
          </p:cNvPr>
          <p:cNvCxnSpPr>
            <a:cxnSpLocks/>
            <a:stCxn id="1040" idx="6"/>
          </p:cNvCxnSpPr>
          <p:nvPr/>
        </p:nvCxnSpPr>
        <p:spPr>
          <a:xfrm>
            <a:off x="9124339" y="2612123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42" name="Oval 1041">
            <a:extLst>
              <a:ext uri="{FF2B5EF4-FFF2-40B4-BE49-F238E27FC236}">
                <a16:creationId xmlns:a16="http://schemas.microsoft.com/office/drawing/2014/main" id="{E6046BA9-2E39-8DB7-776E-99C6F18616B2}"/>
              </a:ext>
            </a:extLst>
          </p:cNvPr>
          <p:cNvSpPr/>
          <p:nvPr/>
        </p:nvSpPr>
        <p:spPr>
          <a:xfrm>
            <a:off x="9363689" y="2946558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043" name="Oval 1042">
            <a:extLst>
              <a:ext uri="{FF2B5EF4-FFF2-40B4-BE49-F238E27FC236}">
                <a16:creationId xmlns:a16="http://schemas.microsoft.com/office/drawing/2014/main" id="{9217352C-4B83-E4A5-BDF1-D38204FD1864}"/>
              </a:ext>
            </a:extLst>
          </p:cNvPr>
          <p:cNvSpPr/>
          <p:nvPr/>
        </p:nvSpPr>
        <p:spPr>
          <a:xfrm>
            <a:off x="8950629" y="3034674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44" name="Straight Connector 1043">
            <a:extLst>
              <a:ext uri="{FF2B5EF4-FFF2-40B4-BE49-F238E27FC236}">
                <a16:creationId xmlns:a16="http://schemas.microsoft.com/office/drawing/2014/main" id="{BB00AF38-BD19-0501-D6B9-4771C1EDA2B6}"/>
              </a:ext>
            </a:extLst>
          </p:cNvPr>
          <p:cNvCxnSpPr>
            <a:cxnSpLocks/>
            <a:stCxn id="1043" idx="6"/>
          </p:cNvCxnSpPr>
          <p:nvPr/>
        </p:nvCxnSpPr>
        <p:spPr>
          <a:xfrm>
            <a:off x="9127741" y="3136962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45" name="Oval 1044">
            <a:extLst>
              <a:ext uri="{FF2B5EF4-FFF2-40B4-BE49-F238E27FC236}">
                <a16:creationId xmlns:a16="http://schemas.microsoft.com/office/drawing/2014/main" id="{2BF829CB-519E-AF5B-10B2-55A5A03AE28F}"/>
              </a:ext>
            </a:extLst>
          </p:cNvPr>
          <p:cNvSpPr/>
          <p:nvPr/>
        </p:nvSpPr>
        <p:spPr>
          <a:xfrm>
            <a:off x="9360287" y="3485570"/>
            <a:ext cx="360202" cy="380809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046" name="Oval 1045">
            <a:extLst>
              <a:ext uri="{FF2B5EF4-FFF2-40B4-BE49-F238E27FC236}">
                <a16:creationId xmlns:a16="http://schemas.microsoft.com/office/drawing/2014/main" id="{89CE2789-A6B0-F630-E3C5-C076B2AC738C}"/>
              </a:ext>
            </a:extLst>
          </p:cNvPr>
          <p:cNvSpPr/>
          <p:nvPr/>
        </p:nvSpPr>
        <p:spPr>
          <a:xfrm>
            <a:off x="8947227" y="3573686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47" name="Straight Connector 1046">
            <a:extLst>
              <a:ext uri="{FF2B5EF4-FFF2-40B4-BE49-F238E27FC236}">
                <a16:creationId xmlns:a16="http://schemas.microsoft.com/office/drawing/2014/main" id="{71B3867B-0E6D-4792-6B3F-49A9989E8B26}"/>
              </a:ext>
            </a:extLst>
          </p:cNvPr>
          <p:cNvCxnSpPr>
            <a:cxnSpLocks/>
            <a:stCxn id="1046" idx="6"/>
          </p:cNvCxnSpPr>
          <p:nvPr/>
        </p:nvCxnSpPr>
        <p:spPr>
          <a:xfrm>
            <a:off x="9124339" y="3675974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48" name="Oval 1047">
            <a:extLst>
              <a:ext uri="{FF2B5EF4-FFF2-40B4-BE49-F238E27FC236}">
                <a16:creationId xmlns:a16="http://schemas.microsoft.com/office/drawing/2014/main" id="{ED8FC340-36F2-8FBD-6855-C5333E3F1173}"/>
              </a:ext>
            </a:extLst>
          </p:cNvPr>
          <p:cNvSpPr/>
          <p:nvPr/>
        </p:nvSpPr>
        <p:spPr>
          <a:xfrm>
            <a:off x="12996957" y="2147169"/>
            <a:ext cx="102479" cy="11362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049" name="Oval 1048">
            <a:extLst>
              <a:ext uri="{FF2B5EF4-FFF2-40B4-BE49-F238E27FC236}">
                <a16:creationId xmlns:a16="http://schemas.microsoft.com/office/drawing/2014/main" id="{C329A895-F1B5-982A-A4A7-7B105E7C1B86}"/>
              </a:ext>
            </a:extLst>
          </p:cNvPr>
          <p:cNvSpPr/>
          <p:nvPr/>
        </p:nvSpPr>
        <p:spPr>
          <a:xfrm>
            <a:off x="8947227" y="4119285"/>
            <a:ext cx="177112" cy="204576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50" name="Straight Connector 1049">
            <a:extLst>
              <a:ext uri="{FF2B5EF4-FFF2-40B4-BE49-F238E27FC236}">
                <a16:creationId xmlns:a16="http://schemas.microsoft.com/office/drawing/2014/main" id="{F0DF94D7-F2A7-36EC-338D-B82504176889}"/>
              </a:ext>
            </a:extLst>
          </p:cNvPr>
          <p:cNvCxnSpPr>
            <a:cxnSpLocks/>
            <a:stCxn id="1049" idx="6"/>
          </p:cNvCxnSpPr>
          <p:nvPr/>
        </p:nvCxnSpPr>
        <p:spPr>
          <a:xfrm>
            <a:off x="9124339" y="4221573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51" name="Oval 1050">
            <a:extLst>
              <a:ext uri="{FF2B5EF4-FFF2-40B4-BE49-F238E27FC236}">
                <a16:creationId xmlns:a16="http://schemas.microsoft.com/office/drawing/2014/main" id="{BA163DFD-BED2-04E9-DBB6-CF8138E1F90B}"/>
              </a:ext>
            </a:extLst>
          </p:cNvPr>
          <p:cNvSpPr/>
          <p:nvPr/>
        </p:nvSpPr>
        <p:spPr>
          <a:xfrm>
            <a:off x="9360287" y="4584353"/>
            <a:ext cx="360202" cy="380809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Sassoon Infant Rg" pitchFamily="50" charset="0"/>
              <a:ea typeface="Sassoon Infant Rg" pitchFamily="50" charset="0"/>
            </a:endParaRPr>
          </a:p>
        </p:txBody>
      </p:sp>
      <p:sp>
        <p:nvSpPr>
          <p:cNvPr id="1052" name="Oval 1051">
            <a:extLst>
              <a:ext uri="{FF2B5EF4-FFF2-40B4-BE49-F238E27FC236}">
                <a16:creationId xmlns:a16="http://schemas.microsoft.com/office/drawing/2014/main" id="{DFB770B1-B527-C86D-34FE-5169CB8C6A15}"/>
              </a:ext>
            </a:extLst>
          </p:cNvPr>
          <p:cNvSpPr/>
          <p:nvPr/>
        </p:nvSpPr>
        <p:spPr>
          <a:xfrm>
            <a:off x="8956984" y="4672427"/>
            <a:ext cx="177112" cy="204576"/>
          </a:xfrm>
          <a:prstGeom prst="ellipse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Sassoon Infant Rg" pitchFamily="50" charset="0"/>
              <a:ea typeface="Sassoon Infant Rg" pitchFamily="50" charset="0"/>
            </a:endParaRPr>
          </a:p>
        </p:txBody>
      </p:sp>
      <p:cxnSp>
        <p:nvCxnSpPr>
          <p:cNvPr id="1053" name="Straight Connector 1052">
            <a:extLst>
              <a:ext uri="{FF2B5EF4-FFF2-40B4-BE49-F238E27FC236}">
                <a16:creationId xmlns:a16="http://schemas.microsoft.com/office/drawing/2014/main" id="{75BB5B74-6D5A-B4EA-9D2B-038C4593A144}"/>
              </a:ext>
            </a:extLst>
          </p:cNvPr>
          <p:cNvCxnSpPr>
            <a:cxnSpLocks/>
            <a:stCxn id="1052" idx="6"/>
          </p:cNvCxnSpPr>
          <p:nvPr/>
        </p:nvCxnSpPr>
        <p:spPr>
          <a:xfrm>
            <a:off x="9134096" y="4774715"/>
            <a:ext cx="23594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2" name="Picture 51">
            <a:extLst>
              <a:ext uri="{FF2B5EF4-FFF2-40B4-BE49-F238E27FC236}">
                <a16:creationId xmlns:a16="http://schemas.microsoft.com/office/drawing/2014/main" id="{3A783D12-E542-45A8-44C0-B78CDBB3D28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18039" y="4086116"/>
            <a:ext cx="262928" cy="2577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17AE36-6BAB-930F-D6B6-D2FD9DA4396A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18039" y="1290089"/>
            <a:ext cx="235058" cy="254389"/>
          </a:xfrm>
          <a:prstGeom prst="rect">
            <a:avLst/>
          </a:prstGeom>
        </p:spPr>
      </p:pic>
      <p:pic>
        <p:nvPicPr>
          <p:cNvPr id="1055" name="Picture 1054">
            <a:extLst>
              <a:ext uri="{FF2B5EF4-FFF2-40B4-BE49-F238E27FC236}">
                <a16:creationId xmlns:a16="http://schemas.microsoft.com/office/drawing/2014/main" id="{2AE598AB-705F-E4DE-9A02-F5E4BDB70EC0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85964" y="703928"/>
            <a:ext cx="299207" cy="262494"/>
          </a:xfrm>
          <a:prstGeom prst="rect">
            <a:avLst/>
          </a:prstGeom>
        </p:spPr>
      </p:pic>
      <p:pic>
        <p:nvPicPr>
          <p:cNvPr id="1057" name="Picture 1056">
            <a:extLst>
              <a:ext uri="{FF2B5EF4-FFF2-40B4-BE49-F238E27FC236}">
                <a16:creationId xmlns:a16="http://schemas.microsoft.com/office/drawing/2014/main" id="{E8656856-65DE-6C9C-0BAB-7F1785224CBD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85290" y="1894858"/>
            <a:ext cx="313124" cy="280428"/>
          </a:xfrm>
          <a:prstGeom prst="rect">
            <a:avLst/>
          </a:prstGeom>
        </p:spPr>
      </p:pic>
      <p:pic>
        <p:nvPicPr>
          <p:cNvPr id="1059" name="Picture 1058">
            <a:extLst>
              <a:ext uri="{FF2B5EF4-FFF2-40B4-BE49-F238E27FC236}">
                <a16:creationId xmlns:a16="http://schemas.microsoft.com/office/drawing/2014/main" id="{D5D4E404-7D88-C9FD-CF2C-A23579286C88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25815" y="2470853"/>
            <a:ext cx="268447" cy="249934"/>
          </a:xfrm>
          <a:prstGeom prst="rect">
            <a:avLst/>
          </a:prstGeom>
        </p:spPr>
      </p:pic>
      <p:pic>
        <p:nvPicPr>
          <p:cNvPr id="1061" name="Picture 1060">
            <a:extLst>
              <a:ext uri="{FF2B5EF4-FFF2-40B4-BE49-F238E27FC236}">
                <a16:creationId xmlns:a16="http://schemas.microsoft.com/office/drawing/2014/main" id="{7C83B227-CB75-D2CF-ED3D-A763B6F412F5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25815" y="3004968"/>
            <a:ext cx="235949" cy="292334"/>
          </a:xfrm>
          <a:prstGeom prst="rect">
            <a:avLst/>
          </a:prstGeom>
        </p:spPr>
      </p:pic>
      <p:pic>
        <p:nvPicPr>
          <p:cNvPr id="1063" name="Picture 1062">
            <a:extLst>
              <a:ext uri="{FF2B5EF4-FFF2-40B4-BE49-F238E27FC236}">
                <a16:creationId xmlns:a16="http://schemas.microsoft.com/office/drawing/2014/main" id="{5B99D5D1-9799-6159-C7DE-3046BA794901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60287" y="3506200"/>
            <a:ext cx="353140" cy="360179"/>
          </a:xfrm>
          <a:prstGeom prst="rect">
            <a:avLst/>
          </a:prstGeom>
        </p:spPr>
      </p:pic>
      <p:pic>
        <p:nvPicPr>
          <p:cNvPr id="1065" name="Picture 1064">
            <a:extLst>
              <a:ext uri="{FF2B5EF4-FFF2-40B4-BE49-F238E27FC236}">
                <a16:creationId xmlns:a16="http://schemas.microsoft.com/office/drawing/2014/main" id="{667D5CD6-9694-69ED-481E-9266B8D79CC4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377311" y="4638879"/>
            <a:ext cx="326153" cy="312206"/>
          </a:xfrm>
          <a:prstGeom prst="rect">
            <a:avLst/>
          </a:prstGeom>
        </p:spPr>
      </p:pic>
      <p:sp>
        <p:nvSpPr>
          <p:cNvPr id="1066" name="TextBox 1065">
            <a:extLst>
              <a:ext uri="{FF2B5EF4-FFF2-40B4-BE49-F238E27FC236}">
                <a16:creationId xmlns:a16="http://schemas.microsoft.com/office/drawing/2014/main" id="{C6E830C6-88CD-9156-1DC9-EAEABBD628E9}"/>
              </a:ext>
            </a:extLst>
          </p:cNvPr>
          <p:cNvSpPr txBox="1"/>
          <p:nvPr/>
        </p:nvSpPr>
        <p:spPr>
          <a:xfrm>
            <a:off x="8186600" y="703697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Celts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800BC</a:t>
            </a:r>
          </a:p>
        </p:txBody>
      </p:sp>
      <p:sp>
        <p:nvSpPr>
          <p:cNvPr id="1067" name="TextBox 1066">
            <a:extLst>
              <a:ext uri="{FF2B5EF4-FFF2-40B4-BE49-F238E27FC236}">
                <a16:creationId xmlns:a16="http://schemas.microsoft.com/office/drawing/2014/main" id="{3559FAFC-8956-D629-B459-3FD509F469CE}"/>
              </a:ext>
            </a:extLst>
          </p:cNvPr>
          <p:cNvSpPr txBox="1"/>
          <p:nvPr/>
        </p:nvSpPr>
        <p:spPr>
          <a:xfrm>
            <a:off x="8193301" y="1188840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Romans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AD 43</a:t>
            </a:r>
          </a:p>
        </p:txBody>
      </p:sp>
      <p:sp>
        <p:nvSpPr>
          <p:cNvPr id="1068" name="TextBox 1067">
            <a:extLst>
              <a:ext uri="{FF2B5EF4-FFF2-40B4-BE49-F238E27FC236}">
                <a16:creationId xmlns:a16="http://schemas.microsoft.com/office/drawing/2014/main" id="{C8E77CE2-3211-562C-D31B-D04BA4D29ACA}"/>
              </a:ext>
            </a:extLst>
          </p:cNvPr>
          <p:cNvSpPr txBox="1"/>
          <p:nvPr/>
        </p:nvSpPr>
        <p:spPr>
          <a:xfrm>
            <a:off x="8179906" y="1842022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Saxons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AD 450</a:t>
            </a:r>
          </a:p>
        </p:txBody>
      </p:sp>
      <p:sp>
        <p:nvSpPr>
          <p:cNvPr id="1069" name="TextBox 1068">
            <a:extLst>
              <a:ext uri="{FF2B5EF4-FFF2-40B4-BE49-F238E27FC236}">
                <a16:creationId xmlns:a16="http://schemas.microsoft.com/office/drawing/2014/main" id="{F1C46558-9690-3AE1-9B17-627CDE328F85}"/>
              </a:ext>
            </a:extLst>
          </p:cNvPr>
          <p:cNvSpPr txBox="1"/>
          <p:nvPr/>
        </p:nvSpPr>
        <p:spPr>
          <a:xfrm>
            <a:off x="8165863" y="2404982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Vikings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AD 793</a:t>
            </a:r>
          </a:p>
        </p:txBody>
      </p:sp>
      <p:sp>
        <p:nvSpPr>
          <p:cNvPr id="1070" name="TextBox 1069">
            <a:extLst>
              <a:ext uri="{FF2B5EF4-FFF2-40B4-BE49-F238E27FC236}">
                <a16:creationId xmlns:a16="http://schemas.microsoft.com/office/drawing/2014/main" id="{212807DF-7210-027B-1519-61EA1432B99E}"/>
              </a:ext>
            </a:extLst>
          </p:cNvPr>
          <p:cNvSpPr txBox="1"/>
          <p:nvPr/>
        </p:nvSpPr>
        <p:spPr>
          <a:xfrm>
            <a:off x="8172878" y="2936907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Normans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1066</a:t>
            </a:r>
          </a:p>
        </p:txBody>
      </p:sp>
      <p:sp>
        <p:nvSpPr>
          <p:cNvPr id="1071" name="TextBox 1070">
            <a:extLst>
              <a:ext uri="{FF2B5EF4-FFF2-40B4-BE49-F238E27FC236}">
                <a16:creationId xmlns:a16="http://schemas.microsoft.com/office/drawing/2014/main" id="{E97AFD68-1005-766D-C6CD-FBC170C236F9}"/>
              </a:ext>
            </a:extLst>
          </p:cNvPr>
          <p:cNvSpPr txBox="1"/>
          <p:nvPr/>
        </p:nvSpPr>
        <p:spPr>
          <a:xfrm>
            <a:off x="8193301" y="3475919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Tudors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1485</a:t>
            </a:r>
          </a:p>
        </p:txBody>
      </p:sp>
      <p:sp>
        <p:nvSpPr>
          <p:cNvPr id="1072" name="TextBox 1071">
            <a:extLst>
              <a:ext uri="{FF2B5EF4-FFF2-40B4-BE49-F238E27FC236}">
                <a16:creationId xmlns:a16="http://schemas.microsoft.com/office/drawing/2014/main" id="{BD3FFC0E-11A8-F2DE-0C3D-20DADD125656}"/>
              </a:ext>
            </a:extLst>
          </p:cNvPr>
          <p:cNvSpPr txBox="1"/>
          <p:nvPr/>
        </p:nvSpPr>
        <p:spPr>
          <a:xfrm>
            <a:off x="8195101" y="4010410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Victorians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1837</a:t>
            </a:r>
          </a:p>
        </p:txBody>
      </p:sp>
      <p:sp>
        <p:nvSpPr>
          <p:cNvPr id="1073" name="TextBox 1072">
            <a:extLst>
              <a:ext uri="{FF2B5EF4-FFF2-40B4-BE49-F238E27FC236}">
                <a16:creationId xmlns:a16="http://schemas.microsoft.com/office/drawing/2014/main" id="{A4B60D17-E4FF-930E-65B2-6DB83D62C0DF}"/>
              </a:ext>
            </a:extLst>
          </p:cNvPr>
          <p:cNvSpPr txBox="1"/>
          <p:nvPr/>
        </p:nvSpPr>
        <p:spPr>
          <a:xfrm>
            <a:off x="8199656" y="4581375"/>
            <a:ext cx="84588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WWII</a:t>
            </a:r>
          </a:p>
          <a:p>
            <a:pPr algn="ctr"/>
            <a:r>
              <a:rPr lang="en-GB" sz="1000" b="1" dirty="0">
                <a:latin typeface="Sassoon Infant Rg" pitchFamily="50" charset="0"/>
                <a:ea typeface="Sassoon Infant Rg" pitchFamily="50" charset="0"/>
              </a:rPr>
              <a:t>1939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A359220-5C70-7BF7-E6F6-66DD2FF87A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9022759"/>
              </p:ext>
            </p:extLst>
          </p:nvPr>
        </p:nvGraphicFramePr>
        <p:xfrm>
          <a:off x="2788885" y="582877"/>
          <a:ext cx="2622121" cy="476871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221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9066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KQ2: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When and why did they invade Britain? 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7701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e first Roman invasion of Britain in was </a:t>
                      </a: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55 BCE.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Many people within clans and tribes would have been involved in farming in some way, though some would have been involved in specialised roles like making weapons or other craftwork.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Julius Caesar’s army invaded in 55 BCE and 54 BCE, but he did not conquer the territory.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Britain was conquered around a century later by the Roman army in 43 CE on the orders of Claudius, the Roman Emperor at the time.</a:t>
                      </a: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</a:t>
                      </a: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reason for conquering Britain was partly for the metals that could be mined in Britain and used across the Empire; it was also considered an achievement to conquer Britain precisely because of how far away it was from Rome.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Roman generals - as they often did as part of conquering a new territory - made treaties with leaders to make it easier to govern the parts of Britain that they had conquered. 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61ACF14C-149F-A958-59D2-52E1A00B57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299349"/>
              </p:ext>
            </p:extLst>
          </p:nvPr>
        </p:nvGraphicFramePr>
        <p:xfrm>
          <a:off x="5477375" y="585703"/>
          <a:ext cx="2596634" cy="6213295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5966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31991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KQ3: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How did the Romans design and build roads and </a:t>
                      </a:r>
                    </a:p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why were they important?  </a:t>
                      </a:r>
                    </a:p>
                    <a:p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Are they still important to us today? 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2199">
                <a:tc>
                  <a:txBody>
                    <a:bodyPr/>
                    <a:lstStyle/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Romans changed the way of life in much of what we now called Britain; they built large towns with stone houses containing heating; they also built sewage systems and long, straight roads connecting these towns, evidence of which can still be found today (e.g. Fosse Way and Watling Street); the Romans also built temples to their gods across Britain.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Romans, there were no proper roads in Britain and the Celts used paths and tracks.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Roman roads meant that: </a:t>
                      </a:r>
                    </a:p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Troops could be quickly moved from one place to another. </a:t>
                      </a:r>
                    </a:p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There were better links between places for trading. </a:t>
                      </a:r>
                    </a:p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Emperor had more control if messages could be sent quickly. </a:t>
                      </a:r>
                    </a:p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Supplies could be sent to different parts of the country. 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Romans built long straight roads. 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Roman roads linked military centres to ports. 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There is evidence today of Roman roads in Britain. 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/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Camber is where the middle part of the road is higher than the sides to allow for drainage. </a:t>
                      </a:r>
                    </a:p>
                    <a:p>
                      <a:pPr rtl="0" fontAlgn="base"/>
                      <a:endParaRPr lang="en-GB" sz="10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51B2CC67-AA81-89A4-8190-48B7860915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5870618"/>
              </p:ext>
            </p:extLst>
          </p:nvPr>
        </p:nvGraphicFramePr>
        <p:xfrm>
          <a:off x="111651" y="4390608"/>
          <a:ext cx="2633221" cy="238983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332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94130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KQ4: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What was the legacy of the Roman invasion in Britain? 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8821">
                <a:tc>
                  <a:txBody>
                    <a:bodyPr/>
                    <a:lstStyle/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Language and the calendar (Latin roots, names of places even Britain from Brittania) </a:t>
                      </a:r>
                    </a:p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Roman Numerals </a:t>
                      </a:r>
                    </a:p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Law and Order </a:t>
                      </a:r>
                    </a:p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Contracts </a:t>
                      </a:r>
                    </a:p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Trial by jury </a:t>
                      </a:r>
                    </a:p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Census </a:t>
                      </a:r>
                    </a:p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Christianity and monotheism </a:t>
                      </a:r>
                    </a:p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Plants and foods </a:t>
                      </a:r>
                    </a:p>
                    <a:p>
                      <a:pPr marL="171450" indent="-171450" rtl="0" fontAlgn="base">
                        <a:buFont typeface="Wingdings" panose="05000000000000000000" pitchFamily="2" charset="2"/>
                        <a:buChar char="Ø"/>
                      </a:pPr>
                      <a:r>
                        <a:rPr lang="en-GB" sz="10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Building (aqueducts, viaducts, sewers, churches).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C6ED502A-3F75-2E6B-FEA7-B60C1AC15A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23936"/>
              </p:ext>
            </p:extLst>
          </p:nvPr>
        </p:nvGraphicFramePr>
        <p:xfrm>
          <a:off x="2806998" y="5398728"/>
          <a:ext cx="2604008" cy="140353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040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5809">
                <a:tc>
                  <a:txBody>
                    <a:bodyPr/>
                    <a:lstStyle/>
                    <a:p>
                      <a:r>
                        <a:rPr lang="en-US" sz="1400" b="1" u="sng" dirty="0">
                          <a:latin typeface="Sassoon Infant Rg" pitchFamily="50" charset="0"/>
                          <a:ea typeface="Sassoon Infant Rg" pitchFamily="50" charset="0"/>
                        </a:rPr>
                        <a:t>KQ5: </a:t>
                      </a:r>
                      <a:r>
                        <a:rPr lang="en-GB" sz="1400" b="1" i="0" u="sng" kern="1200" dirty="0">
                          <a:solidFill>
                            <a:schemeClr val="lt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How do we know there were Romans near Blaby?</a:t>
                      </a:r>
                      <a:endParaRPr lang="en-US" sz="1400" b="1" u="sng" dirty="0">
                        <a:latin typeface="Sassoon Infant Rg" pitchFamily="50" charset="0"/>
                        <a:ea typeface="Sassoon Infant Rg" pitchFamily="50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2523">
                <a:tc>
                  <a:txBody>
                    <a:bodyPr/>
                    <a:lstStyle/>
                    <a:p>
                      <a:pPr rtl="0" fontAlgn="base">
                        <a:lnSpc>
                          <a:spcPct val="100000"/>
                        </a:lnSpc>
                      </a:pP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The Romans lived near Blaby. </a:t>
                      </a:r>
                    </a:p>
                    <a:p>
                      <a:pPr rtl="0" fontAlgn="base">
                        <a:lnSpc>
                          <a:spcPct val="100000"/>
                        </a:lnSpc>
                      </a:pPr>
                      <a:endParaRPr lang="en-GB" sz="900" b="0" i="0" kern="1200" dirty="0">
                        <a:solidFill>
                          <a:schemeClr val="dk1"/>
                        </a:solidFill>
                        <a:effectLst/>
                        <a:latin typeface="Sassoon Infant Rg" pitchFamily="50" charset="0"/>
                        <a:ea typeface="Sassoon Infant Rg" pitchFamily="50" charset="0"/>
                        <a:cs typeface="+mn-cs"/>
                      </a:endParaRPr>
                    </a:p>
                    <a:p>
                      <a:pPr rtl="0" fontAlgn="base">
                        <a:lnSpc>
                          <a:spcPct val="100000"/>
                        </a:lnSpc>
                      </a:pP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Leicester was an important Roman town.</a:t>
                      </a:r>
                    </a:p>
                    <a:p>
                      <a:pPr rtl="0" fontAlgn="base">
                        <a:lnSpc>
                          <a:spcPct val="100000"/>
                        </a:lnSpc>
                      </a:pP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 </a:t>
                      </a:r>
                    </a:p>
                    <a:p>
                      <a:pPr rtl="0" fontAlgn="base">
                        <a:lnSpc>
                          <a:spcPct val="100000"/>
                        </a:lnSpc>
                      </a:pP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Roman artefacts were found during excavations in </a:t>
                      </a:r>
                      <a:r>
                        <a:rPr lang="en-GB" sz="900" b="0" i="0" kern="1200" dirty="0" err="1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Bouskell</a:t>
                      </a:r>
                      <a:r>
                        <a:rPr lang="en-GB" sz="900" b="0" i="0" kern="1200" dirty="0">
                          <a:solidFill>
                            <a:schemeClr val="dk1"/>
                          </a:solidFill>
                          <a:effectLst/>
                          <a:latin typeface="Sassoon Infant Rg" pitchFamily="50" charset="0"/>
                          <a:ea typeface="Sassoon Infant Rg" pitchFamily="50" charset="0"/>
                          <a:cs typeface="+mn-cs"/>
                        </a:rPr>
                        <a:t> Park.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46EE27B4-1BFC-8A58-5BE6-BBBF93621D40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99901" y="610417"/>
            <a:ext cx="331849" cy="53813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E62E37F-DA78-06BB-BEDA-B38FFE07CD93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CCCCCC"/>
              </a:clrFrom>
              <a:clrTo>
                <a:srgbClr val="CCCCC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07573" y="669514"/>
            <a:ext cx="341470" cy="45240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F651D4B-9D71-65DD-D66C-403E8208A1B1}"/>
              </a:ext>
            </a:extLst>
          </p:cNvPr>
          <p:cNvPicPr>
            <a:picLocks noChangeAspect="1"/>
          </p:cNvPicPr>
          <p:nvPr/>
        </p:nvPicPr>
        <p:blipFill>
          <a:blip r:embed="rId1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82843" y="582877"/>
            <a:ext cx="295149" cy="844454"/>
          </a:xfrm>
          <a:prstGeom prst="rect">
            <a:avLst/>
          </a:prstGeom>
        </p:spPr>
      </p:pic>
      <p:pic>
        <p:nvPicPr>
          <p:cNvPr id="23" name="Picture 5" descr="Roman Empire Map">
            <a:extLst>
              <a:ext uri="{FF2B5EF4-FFF2-40B4-BE49-F238E27FC236}">
                <a16:creationId xmlns:a16="http://schemas.microsoft.com/office/drawing/2014/main" id="{1F3AB756-4F97-CEA6-CCBF-BB0E76A2AA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010" y="5344264"/>
            <a:ext cx="1746230" cy="1212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8A8CE041D084408CE9E07521D30228" ma:contentTypeVersion="15" ma:contentTypeDescription="Create a new document." ma:contentTypeScope="" ma:versionID="5d278dcc75e9fad58b7f1e9667068bc9">
  <xsd:schema xmlns:xsd="http://www.w3.org/2001/XMLSchema" xmlns:xs="http://www.w3.org/2001/XMLSchema" xmlns:p="http://schemas.microsoft.com/office/2006/metadata/properties" xmlns:ns2="c7b139f2-2bea-443c-a312-cfb4d6494f62" xmlns:ns3="f49ca046-d2e9-4e39-92cd-a5365d2ef08b" targetNamespace="http://schemas.microsoft.com/office/2006/metadata/properties" ma:root="true" ma:fieldsID="7bc13bbde5c56bf77bb7682043c97838" ns2:_="" ns3:_="">
    <xsd:import namespace="c7b139f2-2bea-443c-a312-cfb4d6494f62"/>
    <xsd:import namespace="f49ca046-d2e9-4e39-92cd-a5365d2ef0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b139f2-2bea-443c-a312-cfb4d6494f6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5f9523c8-c79a-43c7-85cc-736f6b79690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9ca046-d2e9-4e39-92cd-a5365d2ef08b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9511247-15f5-4207-aa86-094151826dc5}" ma:internalName="TaxCatchAll" ma:showField="CatchAllData" ma:web="f49ca046-d2e9-4e39-92cd-a5365d2ef0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7b139f2-2bea-443c-a312-cfb4d6494f62">
      <Terms xmlns="http://schemas.microsoft.com/office/infopath/2007/PartnerControls"/>
    </lcf76f155ced4ddcb4097134ff3c332f>
    <TaxCatchAll xmlns="f49ca046-d2e9-4e39-92cd-a5365d2ef08b" xsi:nil="true"/>
  </documentManagement>
</p:properties>
</file>

<file path=customXml/itemProps1.xml><?xml version="1.0" encoding="utf-8"?>
<ds:datastoreItem xmlns:ds="http://schemas.openxmlformats.org/officeDocument/2006/customXml" ds:itemID="{C8DF1AEF-12FC-40F7-9C9D-65232C59981D}">
  <ds:schemaRefs>
    <ds:schemaRef ds:uri="c7b139f2-2bea-443c-a312-cfb4d6494f62"/>
    <ds:schemaRef ds:uri="f49ca046-d2e9-4e39-92cd-a5365d2ef08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537DFBC5-8630-44B3-9C8D-63ADE01103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98CBDAB-9AB0-4311-94DF-3227207C48C2}">
  <ds:schemaRefs>
    <ds:schemaRef ds:uri="2eb67527-9c6f-48a4-a10d-daddb2bf6acd"/>
    <ds:schemaRef ds:uri="c7b139f2-2bea-443c-a312-cfb4d6494f62"/>
    <ds:schemaRef ds:uri="f49ca046-d2e9-4e39-92cd-a5365d2ef08b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4107</TotalTime>
  <Words>678</Words>
  <Application>Microsoft Office PowerPoint</Application>
  <PresentationFormat>A4 Paper (210x297 mm)</PresentationFormat>
  <Paragraphs>79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 Infant Rg</vt:lpstr>
      <vt:lpstr>Wingdings</vt:lpstr>
      <vt:lpstr>Office Theme</vt:lpstr>
      <vt:lpstr>| Year 4  Knowledge Organiser – Unit 3 History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Jonathan Vella-Blake</cp:lastModifiedBy>
  <cp:revision>6</cp:revision>
  <cp:lastPrinted>2019-08-14T10:11:35Z</cp:lastPrinted>
  <dcterms:created xsi:type="dcterms:W3CDTF">2017-10-15T20:56:30Z</dcterms:created>
  <dcterms:modified xsi:type="dcterms:W3CDTF">2023-11-22T10:29:10Z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0x01010040C3A1C1FB89EF4596444D387B65D7A8</vt:lpwstr>
  </property>
  <property fmtid="{D5CDD505-2E9C-101B-9397-08002B2CF9AE}" pid="3" name="Order">
    <vt:r8>21900</vt:r8>
  </property>
  <property fmtid="{D5CDD505-2E9C-101B-9397-08002B2CF9AE}" pid="4" name="ComplianceAssetId">
    <vt:lpwstr/>
  </property>
  <property fmtid="{D5CDD505-2E9C-101B-9397-08002B2CF9AE}" pid="5" name="TemplateUrl">
    <vt:lpwstr/>
  </property>
  <property fmtid="{D5CDD505-2E9C-101B-9397-08002B2CF9AE}" pid="6" name="xd_Signature">
    <vt:bool>false</vt:bool>
  </property>
  <property fmtid="{D5CDD505-2E9C-101B-9397-08002B2CF9AE}" pid="7" name="xd_ProgID">
    <vt:lpwstr/>
  </property>
</Properties>
</file>