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4"/>
  </p:sldMasterIdLst>
  <p:notesMasterIdLst>
    <p:notesMasterId r:id="rId6"/>
  </p:notesMasterIdLst>
  <p:sldIdLst>
    <p:sldId id="256" r:id="rId5"/>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80B3F93-FF51-4F8B-97DE-E48EE4DAE122}" v="10" dt="2023-07-14T12:26:09.5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6" d="100"/>
          <a:sy n="86" d="100"/>
        </p:scale>
        <p:origin x="723"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ily Ballard" userId="e29cedb5-2aa4-4183-be4d-eb86d91ebcd8" providerId="ADAL" clId="{980B3F93-FF51-4F8B-97DE-E48EE4DAE122}"/>
    <pc:docChg chg="modSld">
      <pc:chgData name="Emily Ballard" userId="e29cedb5-2aa4-4183-be4d-eb86d91ebcd8" providerId="ADAL" clId="{980B3F93-FF51-4F8B-97DE-E48EE4DAE122}" dt="2023-07-14T12:32:55.367" v="201" actId="2711"/>
      <pc:docMkLst>
        <pc:docMk/>
      </pc:docMkLst>
      <pc:sldChg chg="modSp mod">
        <pc:chgData name="Emily Ballard" userId="e29cedb5-2aa4-4183-be4d-eb86d91ebcd8" providerId="ADAL" clId="{980B3F93-FF51-4F8B-97DE-E48EE4DAE122}" dt="2023-07-14T12:32:55.367" v="201" actId="2711"/>
        <pc:sldMkLst>
          <pc:docMk/>
          <pc:sldMk cId="123089539" sldId="256"/>
        </pc:sldMkLst>
        <pc:spChg chg="mod">
          <ac:chgData name="Emily Ballard" userId="e29cedb5-2aa4-4183-be4d-eb86d91ebcd8" providerId="ADAL" clId="{980B3F93-FF51-4F8B-97DE-E48EE4DAE122}" dt="2023-07-14T12:20:05.550" v="5" actId="20577"/>
          <ac:spMkLst>
            <pc:docMk/>
            <pc:sldMk cId="123089539" sldId="256"/>
            <ac:spMk id="2" creationId="{00000000-0000-0000-0000-000000000000}"/>
          </ac:spMkLst>
        </pc:spChg>
        <pc:spChg chg="mod">
          <ac:chgData name="Emily Ballard" userId="e29cedb5-2aa4-4183-be4d-eb86d91ebcd8" providerId="ADAL" clId="{980B3F93-FF51-4F8B-97DE-E48EE4DAE122}" dt="2023-07-14T12:32:33.026" v="197" actId="2711"/>
          <ac:spMkLst>
            <pc:docMk/>
            <pc:sldMk cId="123089539" sldId="256"/>
            <ac:spMk id="11" creationId="{0C60C0D7-7B3F-394C-4A3D-E24D1619ADDD}"/>
          </ac:spMkLst>
        </pc:spChg>
        <pc:graphicFrameChg chg="mod modGraphic">
          <ac:chgData name="Emily Ballard" userId="e29cedb5-2aa4-4183-be4d-eb86d91ebcd8" providerId="ADAL" clId="{980B3F93-FF51-4F8B-97DE-E48EE4DAE122}" dt="2023-07-14T12:32:39.292" v="198" actId="2711"/>
          <ac:graphicFrameMkLst>
            <pc:docMk/>
            <pc:sldMk cId="123089539" sldId="256"/>
            <ac:graphicFrameMk id="4" creationId="{00000000-0000-0000-0000-000000000000}"/>
          </ac:graphicFrameMkLst>
        </pc:graphicFrameChg>
        <pc:graphicFrameChg chg="mod modGraphic">
          <ac:chgData name="Emily Ballard" userId="e29cedb5-2aa4-4183-be4d-eb86d91ebcd8" providerId="ADAL" clId="{980B3F93-FF51-4F8B-97DE-E48EE4DAE122}" dt="2023-07-14T12:32:45.153" v="199" actId="2711"/>
          <ac:graphicFrameMkLst>
            <pc:docMk/>
            <pc:sldMk cId="123089539" sldId="256"/>
            <ac:graphicFrameMk id="14" creationId="{C4E4E158-1D6E-A361-BA3E-7C62E20E2437}"/>
          </ac:graphicFrameMkLst>
        </pc:graphicFrameChg>
        <pc:graphicFrameChg chg="mod modGraphic">
          <ac:chgData name="Emily Ballard" userId="e29cedb5-2aa4-4183-be4d-eb86d91ebcd8" providerId="ADAL" clId="{980B3F93-FF51-4F8B-97DE-E48EE4DAE122}" dt="2023-07-14T12:32:50.714" v="200" actId="2711"/>
          <ac:graphicFrameMkLst>
            <pc:docMk/>
            <pc:sldMk cId="123089539" sldId="256"/>
            <ac:graphicFrameMk id="53" creationId="{BFB39F30-258F-3EE7-998C-6204C6D2D964}"/>
          </ac:graphicFrameMkLst>
        </pc:graphicFrameChg>
        <pc:graphicFrameChg chg="mod modGraphic">
          <ac:chgData name="Emily Ballard" userId="e29cedb5-2aa4-4183-be4d-eb86d91ebcd8" providerId="ADAL" clId="{980B3F93-FF51-4F8B-97DE-E48EE4DAE122}" dt="2023-07-14T12:32:55.367" v="201" actId="2711"/>
          <ac:graphicFrameMkLst>
            <pc:docMk/>
            <pc:sldMk cId="123089539" sldId="256"/>
            <ac:graphicFrameMk id="54" creationId="{13B204C3-B9BE-5B11-CA42-8D8A864E1546}"/>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294" tIns="45647" rIns="91294" bIns="45647" numCol="1"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294" tIns="45647" rIns="91294" bIns="45647" numCol="1" rtlCol="0"/>
          <a:lstStyle>
            <a:lvl1pPr algn="r">
              <a:defRPr sz="1200"/>
            </a:lvl1pPr>
          </a:lstStyle>
          <a:p>
            <a:fld id="{74DA69C8-F84C-2947-85D9-F4E475966ECC}" type="datetimeFigureOut">
              <a:rPr lang="en-US" smtClean="0"/>
              <a:t>7/15/2023</a:t>
            </a:fld>
            <a:endParaRPr lang="en-US"/>
          </a:p>
        </p:txBody>
      </p:sp>
      <p:sp>
        <p:nvSpPr>
          <p:cNvPr id="4" name="Slide Image Placeholder 3"/>
          <p:cNvSpPr>
            <a:spLocks noGrp="1" noRot="1" noChangeAspect="1"/>
          </p:cNvSpPr>
          <p:nvPr>
            <p:ph type="sldImg" idx="2"/>
          </p:nvPr>
        </p:nvSpPr>
        <p:spPr>
          <a:xfrm>
            <a:off x="979488" y="1241425"/>
            <a:ext cx="4838700" cy="3349625"/>
          </a:xfrm>
          <a:prstGeom prst="rect">
            <a:avLst/>
          </a:prstGeom>
          <a:noFill/>
          <a:ln w="12700">
            <a:solidFill>
              <a:prstClr val="black"/>
            </a:solidFill>
          </a:ln>
        </p:spPr>
        <p:txBody>
          <a:bodyPr vert="horz" lIns="91294" tIns="45647" rIns="91294" bIns="45647" numCol="1" rtlCol="0" anchor="ctr"/>
          <a:lstStyle/>
          <a:p>
            <a:endParaRPr lang="en-US"/>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5"/>
            <a:ext cx="2945659" cy="498055"/>
          </a:xfrm>
          <a:prstGeom prst="rect">
            <a:avLst/>
          </a:prstGeom>
        </p:spPr>
        <p:txBody>
          <a:bodyPr vert="horz" lIns="91294" tIns="45647" rIns="91294" bIns="45647"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294" tIns="45647" rIns="91294" bIns="45647"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numCol="1"/>
          <a:lstStyle/>
          <a:p>
            <a:fld id="{4027089A-8636-F64C-9D23-B4C3EC8D4BA5}" type="datetimeFigureOut">
              <a:rPr lang="en-US" smtClean="0"/>
              <a:t>7/15/2023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numCol="1"/>
          <a:lstStyle/>
          <a:p>
            <a:fld id="{4027089A-8636-F64C-9D23-B4C3EC8D4BA5}" type="datetimeFigureOut">
              <a:rPr lang="en-US" smtClean="0"/>
              <a:t>7/15/2023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7/15/2023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numCol="1"/>
          <a:lstStyle/>
          <a:p>
            <a:fld id="{4027089A-8636-F64C-9D23-B4C3EC8D4BA5}" type="datetimeFigureOut">
              <a:rPr lang="en-US" smtClean="0"/>
              <a:t>7/15/2023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numCol="1"/>
          <a:lstStyle/>
          <a:p>
            <a:fld id="{4027089A-8636-F64C-9D23-B4C3EC8D4BA5}" type="datetimeFigureOut">
              <a:rPr lang="en-US" smtClean="0"/>
              <a:t>7/15/2023</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Date Placeholder 2"/>
          <p:cNvSpPr>
            <a:spLocks noGrp="1"/>
          </p:cNvSpPr>
          <p:nvPr>
            <p:ph type="dt" sz="half" idx="10"/>
          </p:nvPr>
        </p:nvSpPr>
        <p:spPr/>
        <p:txBody>
          <a:bodyPr numCol="1"/>
          <a:lstStyle/>
          <a:p>
            <a:fld id="{4027089A-8636-F64C-9D23-B4C3EC8D4BA5}" type="datetimeFigureOut">
              <a:rPr lang="en-US" smtClean="0"/>
              <a:t>7/15/2023</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7/15/2023</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7/15/2023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7/15/2023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numCol="1"/>
          <a:lstStyle/>
          <a:p>
            <a:fld id="{4027089A-8636-F64C-9D23-B4C3EC8D4BA5}" type="datetimeFigureOut">
              <a:rPr lang="en-US" smtClean="0"/>
              <a:t>7/15/2023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numCol="1"/>
          <a:lstStyle/>
          <a:p>
            <a:fld id="{4027089A-8636-F64C-9D23-B4C3EC8D4BA5}" type="datetimeFigureOut">
              <a:rPr lang="en-US" smtClean="0"/>
              <a:t>7/15/2023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7/15/2023</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jpe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15411" y="47193"/>
            <a:ext cx="7993634" cy="273090"/>
          </a:xfrm>
        </p:spPr>
        <p:txBody>
          <a:bodyPr numCol="1">
            <a:noAutofit/>
          </a:bodyPr>
          <a:lstStyle/>
          <a:p>
            <a:r>
              <a:rPr lang="en-US" sz="1600" b="1" dirty="0"/>
              <a:t>|	</a:t>
            </a:r>
            <a:r>
              <a:rPr lang="en-US" sz="1400" b="1" dirty="0">
                <a:latin typeface="Sassoon Infant Rg" pitchFamily="50" charset="0"/>
                <a:ea typeface="Sassoon Infant Rg" pitchFamily="50" charset="0"/>
              </a:rPr>
              <a:t>Year 5 Knowledge Organiser – Unit 1 Science</a:t>
            </a:r>
            <a:r>
              <a:rPr lang="en-US" sz="1600" b="1" dirty="0"/>
              <a:t>	| </a:t>
            </a:r>
          </a:p>
        </p:txBody>
      </p:sp>
      <p:graphicFrame>
        <p:nvGraphicFramePr>
          <p:cNvPr id="4" name="Table 3"/>
          <p:cNvGraphicFramePr>
            <a:graphicFrameLocks noGrp="1"/>
          </p:cNvGraphicFramePr>
          <p:nvPr>
            <p:extLst>
              <p:ext uri="{D42A27DB-BD31-4B8C-83A1-F6EECF244321}">
                <p14:modId xmlns:p14="http://schemas.microsoft.com/office/powerpoint/2010/main" val="3884600081"/>
              </p:ext>
            </p:extLst>
          </p:nvPr>
        </p:nvGraphicFramePr>
        <p:xfrm>
          <a:off x="125679" y="660223"/>
          <a:ext cx="5792983" cy="1982619"/>
        </p:xfrm>
        <a:graphic>
          <a:graphicData uri="http://schemas.openxmlformats.org/drawingml/2006/table">
            <a:tbl>
              <a:tblPr firstRow="1" bandRow="1">
                <a:tableStyleId>{00A15C55-8517-42AA-B614-E9B94910E393}</a:tableStyleId>
              </a:tblPr>
              <a:tblGrid>
                <a:gridCol w="5792983">
                  <a:extLst>
                    <a:ext uri="{9D8B030D-6E8A-4147-A177-3AD203B41FA5}">
                      <a16:colId xmlns:a16="http://schemas.microsoft.com/office/drawing/2014/main" val="20001"/>
                    </a:ext>
                  </a:extLst>
                </a:gridCol>
              </a:tblGrid>
              <a:tr h="56465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u="sng" kern="1200" dirty="0">
                          <a:solidFill>
                            <a:schemeClr val="lt1"/>
                          </a:solidFill>
                          <a:effectLst/>
                          <a:latin typeface="Sassoon Infant Rg" pitchFamily="50" charset="0"/>
                          <a:ea typeface="Sassoon Infant Rg" pitchFamily="50" charset="0"/>
                          <a:cs typeface="+mn-cs"/>
                        </a:rPr>
                        <a:t>KQ1: What’s so special about the sun?</a:t>
                      </a:r>
                    </a:p>
                    <a:p>
                      <a:endParaRPr lang="en-US" sz="1600"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0"/>
                  </a:ext>
                </a:extLst>
              </a:tr>
              <a:tr h="1390163">
                <a:tc>
                  <a:txBody>
                    <a:bodyPr/>
                    <a:lstStyle/>
                    <a:p>
                      <a:pPr lvl="0" fontAlgn="base"/>
                      <a:r>
                        <a:rPr lang="en-GB" sz="1400" kern="1200" dirty="0">
                          <a:solidFill>
                            <a:schemeClr val="dk1"/>
                          </a:solidFill>
                          <a:effectLst/>
                          <a:latin typeface="Sassoon Infant Rg" pitchFamily="50" charset="0"/>
                          <a:ea typeface="Sassoon Infant Rg" pitchFamily="50" charset="0"/>
                          <a:cs typeface="+mn-cs"/>
                        </a:rPr>
                        <a:t>                           It is a celestial body is a large object in the universe.</a:t>
                      </a:r>
                    </a:p>
                    <a:p>
                      <a:pPr lvl="0" fontAlgn="base"/>
                      <a:endParaRPr lang="en-GB" sz="1400" kern="1200" dirty="0">
                        <a:solidFill>
                          <a:schemeClr val="dk1"/>
                        </a:solidFill>
                        <a:effectLst/>
                        <a:latin typeface="Sassoon Infant Rg" pitchFamily="50" charset="0"/>
                        <a:ea typeface="Sassoon Infant Rg" pitchFamily="50" charset="0"/>
                        <a:cs typeface="+mn-cs"/>
                      </a:endParaRPr>
                    </a:p>
                    <a:p>
                      <a:pPr lvl="0" fontAlgn="base"/>
                      <a:r>
                        <a:rPr lang="en-GB" sz="1400" kern="1200" dirty="0">
                          <a:solidFill>
                            <a:schemeClr val="dk1"/>
                          </a:solidFill>
                          <a:effectLst/>
                          <a:latin typeface="Sassoon Infant Rg" pitchFamily="50" charset="0"/>
                          <a:ea typeface="Sassoon Infant Rg" pitchFamily="50" charset="0"/>
                          <a:cs typeface="+mn-cs"/>
                        </a:rPr>
                        <a:t>                           It is a star is an exceptionally hot ball of gas, originally        </a:t>
                      </a:r>
                    </a:p>
                    <a:p>
                      <a:pPr lvl="0" fontAlgn="base"/>
                      <a:r>
                        <a:rPr lang="en-GB" sz="1400" kern="1200" dirty="0">
                          <a:solidFill>
                            <a:schemeClr val="dk1"/>
                          </a:solidFill>
                          <a:effectLst/>
                          <a:latin typeface="Sassoon Infant Rg" pitchFamily="50" charset="0"/>
                          <a:ea typeface="Sassoon Infant Rg" pitchFamily="50" charset="0"/>
                          <a:cs typeface="+mn-cs"/>
                        </a:rPr>
                        <a:t>                           made from hydrogen and helium.</a:t>
                      </a:r>
                    </a:p>
                    <a:p>
                      <a:endParaRPr lang="en-GB" sz="1400" kern="1200" dirty="0">
                        <a:solidFill>
                          <a:schemeClr val="dk1"/>
                        </a:solidFill>
                        <a:effectLst/>
                        <a:latin typeface="Sassoon Infant Rg" pitchFamily="50" charset="0"/>
                        <a:ea typeface="Sassoon Infant Rg" pitchFamily="50" charset="0"/>
                        <a:cs typeface="+mn-cs"/>
                      </a:endParaRPr>
                    </a:p>
                    <a:p>
                      <a:r>
                        <a:rPr lang="en-GB" sz="1400" kern="1200" dirty="0">
                          <a:solidFill>
                            <a:schemeClr val="dk1"/>
                          </a:solidFill>
                          <a:effectLst/>
                          <a:latin typeface="Sassoon Infant Rg" pitchFamily="50" charset="0"/>
                          <a:ea typeface="Sassoon Infant Rg" pitchFamily="50" charset="0"/>
                          <a:cs typeface="+mn-cs"/>
                        </a:rPr>
                        <a:t>                           It is the primary source of energy for us.</a:t>
                      </a:r>
                      <a:endParaRPr lang="en-GB" sz="1050"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1"/>
                  </a:ext>
                </a:extLst>
              </a:tr>
            </a:tbl>
          </a:graphicData>
        </a:graphic>
      </p:graphicFrame>
      <p:cxnSp>
        <p:nvCxnSpPr>
          <p:cNvPr id="5" name="Straight Connector 4"/>
          <p:cNvCxnSpPr/>
          <p:nvPr/>
        </p:nvCxnSpPr>
        <p:spPr>
          <a:xfrm>
            <a:off x="0" y="290891"/>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0C60C0D7-7B3F-394C-4A3D-E24D1619ADDD}"/>
              </a:ext>
            </a:extLst>
          </p:cNvPr>
          <p:cNvSpPr txBox="1"/>
          <p:nvPr/>
        </p:nvSpPr>
        <p:spPr>
          <a:xfrm>
            <a:off x="-1" y="280545"/>
            <a:ext cx="9846567" cy="369332"/>
          </a:xfrm>
          <a:prstGeom prst="rect">
            <a:avLst/>
          </a:prstGeom>
          <a:noFill/>
        </p:spPr>
        <p:txBody>
          <a:bodyPr wrap="square">
            <a:spAutoFit/>
          </a:bodyPr>
          <a:lstStyle/>
          <a:p>
            <a:pPr algn="ctr"/>
            <a:r>
              <a:rPr lang="en-GB" sz="1800" dirty="0">
                <a:effectLst/>
                <a:latin typeface="Sassoon Infant Rg" pitchFamily="50" charset="0"/>
                <a:ea typeface="Sassoon Infant Rg" pitchFamily="50" charset="0"/>
              </a:rPr>
              <a:t>Earth and Space</a:t>
            </a:r>
            <a:endParaRPr lang="en-GB" sz="1400" b="1" u="sng" dirty="0">
              <a:latin typeface="Sassoon Infant Rg" pitchFamily="50" charset="0"/>
              <a:ea typeface="Sassoon Infant Rg" pitchFamily="50" charset="0"/>
            </a:endParaRPr>
          </a:p>
        </p:txBody>
      </p:sp>
      <p:graphicFrame>
        <p:nvGraphicFramePr>
          <p:cNvPr id="14" name="Table 13">
            <a:extLst>
              <a:ext uri="{FF2B5EF4-FFF2-40B4-BE49-F238E27FC236}">
                <a16:creationId xmlns:a16="http://schemas.microsoft.com/office/drawing/2014/main" id="{C4E4E158-1D6E-A361-BA3E-7C62E20E2437}"/>
              </a:ext>
            </a:extLst>
          </p:cNvPr>
          <p:cNvGraphicFramePr>
            <a:graphicFrameLocks noGrp="1"/>
          </p:cNvGraphicFramePr>
          <p:nvPr>
            <p:extLst>
              <p:ext uri="{D42A27DB-BD31-4B8C-83A1-F6EECF244321}">
                <p14:modId xmlns:p14="http://schemas.microsoft.com/office/powerpoint/2010/main" val="2063672033"/>
              </p:ext>
            </p:extLst>
          </p:nvPr>
        </p:nvGraphicFramePr>
        <p:xfrm>
          <a:off x="134617" y="2761816"/>
          <a:ext cx="5792983" cy="3990141"/>
        </p:xfrm>
        <a:graphic>
          <a:graphicData uri="http://schemas.openxmlformats.org/drawingml/2006/table">
            <a:tbl>
              <a:tblPr firstRow="1" bandRow="1">
                <a:tableStyleId>{00A15C55-8517-42AA-B614-E9B94910E393}</a:tableStyleId>
              </a:tblPr>
              <a:tblGrid>
                <a:gridCol w="5792983">
                  <a:extLst>
                    <a:ext uri="{9D8B030D-6E8A-4147-A177-3AD203B41FA5}">
                      <a16:colId xmlns:a16="http://schemas.microsoft.com/office/drawing/2014/main" val="534861689"/>
                    </a:ext>
                  </a:extLst>
                </a:gridCol>
              </a:tblGrid>
              <a:tr h="58148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u="sng" kern="1200" dirty="0">
                          <a:solidFill>
                            <a:schemeClr val="lt1"/>
                          </a:solidFill>
                          <a:effectLst/>
                          <a:latin typeface="Sassoon Infant Rg" pitchFamily="50" charset="0"/>
                          <a:ea typeface="Sassoon Infant Rg" pitchFamily="50" charset="0"/>
                          <a:cs typeface="+mn-cs"/>
                        </a:rPr>
                        <a:t>KQ2: What causes day and night?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0" i="0" kern="1200" dirty="0">
                        <a:solidFill>
                          <a:schemeClr val="bg1"/>
                        </a:solidFill>
                        <a:effectLst/>
                        <a:latin typeface="Sassoon Infant Rg" pitchFamily="50" charset="0"/>
                        <a:ea typeface="Sassoon Infant Rg" pitchFamily="50" charset="0"/>
                        <a:cs typeface="+mn-cs"/>
                      </a:endParaRPr>
                    </a:p>
                  </a:txBody>
                  <a:tcPr marL="74295" marR="74295" marT="37148" marB="37148"/>
                </a:tc>
                <a:extLst>
                  <a:ext uri="{0D108BD9-81ED-4DB2-BD59-A6C34878D82A}">
                    <a16:rowId xmlns:a16="http://schemas.microsoft.com/office/drawing/2014/main" val="1786149138"/>
                  </a:ext>
                </a:extLst>
              </a:tr>
              <a:tr h="3397685">
                <a:tc>
                  <a:txBody>
                    <a:bodyPr/>
                    <a:lstStyle/>
                    <a:p>
                      <a:pPr lvl="0" fontAlgn="base"/>
                      <a:r>
                        <a:rPr lang="en-GB" sz="1400" kern="1200" dirty="0">
                          <a:solidFill>
                            <a:schemeClr val="dk1"/>
                          </a:solidFill>
                          <a:effectLst/>
                          <a:latin typeface="Sassoon Infant Rg" pitchFamily="50" charset="0"/>
                          <a:ea typeface="Sassoon Infant Rg" pitchFamily="50" charset="0"/>
                          <a:cs typeface="+mn-cs"/>
                        </a:rPr>
                        <a:t>A planet (</a:t>
                      </a:r>
                      <a:r>
                        <a:rPr lang="en-GB" sz="1400" kern="1200" dirty="0" err="1">
                          <a:solidFill>
                            <a:schemeClr val="dk1"/>
                          </a:solidFill>
                          <a:effectLst/>
                          <a:latin typeface="Sassoon Infant Rg" pitchFamily="50" charset="0"/>
                          <a:ea typeface="Sassoon Infant Rg" pitchFamily="50" charset="0"/>
                          <a:cs typeface="+mn-cs"/>
                        </a:rPr>
                        <a:t>e.g</a:t>
                      </a:r>
                      <a:r>
                        <a:rPr lang="en-GB" sz="1400" kern="1200" dirty="0">
                          <a:solidFill>
                            <a:schemeClr val="dk1"/>
                          </a:solidFill>
                          <a:effectLst/>
                          <a:latin typeface="Sassoon Infant Rg" pitchFamily="50" charset="0"/>
                          <a:ea typeface="Sassoon Infant Rg" pitchFamily="50" charset="0"/>
                          <a:cs typeface="+mn-cs"/>
                        </a:rPr>
                        <a:t> Earth) is defined as a spherical celestial body that orbits a star.</a:t>
                      </a:r>
                    </a:p>
                    <a:p>
                      <a:pPr lvl="0" fontAlgn="base"/>
                      <a:endParaRPr lang="en-GB" sz="1400" kern="1200" dirty="0">
                        <a:solidFill>
                          <a:schemeClr val="dk1"/>
                        </a:solidFill>
                        <a:effectLst/>
                        <a:latin typeface="Sassoon Infant Rg" pitchFamily="50" charset="0"/>
                        <a:ea typeface="Sassoon Infant Rg" pitchFamily="50" charset="0"/>
                        <a:cs typeface="+mn-cs"/>
                      </a:endParaRPr>
                    </a:p>
                    <a:p>
                      <a:pPr lvl="0" fontAlgn="base"/>
                      <a:r>
                        <a:rPr lang="en-GB" sz="1400" kern="1200" dirty="0">
                          <a:solidFill>
                            <a:schemeClr val="dk1"/>
                          </a:solidFill>
                          <a:effectLst/>
                          <a:latin typeface="Sassoon Infant Rg" pitchFamily="50" charset="0"/>
                          <a:ea typeface="Sassoon Infant Rg" pitchFamily="50" charset="0"/>
                          <a:cs typeface="+mn-cs"/>
                        </a:rPr>
                        <a:t>Night and day are the result of the </a:t>
                      </a:r>
                    </a:p>
                    <a:p>
                      <a:pPr lvl="0" fontAlgn="base"/>
                      <a:r>
                        <a:rPr lang="en-GB" sz="1400" kern="1200" dirty="0">
                          <a:solidFill>
                            <a:schemeClr val="dk1"/>
                          </a:solidFill>
                          <a:effectLst/>
                          <a:latin typeface="Sassoon Infant Rg" pitchFamily="50" charset="0"/>
                          <a:ea typeface="Sassoon Infant Rg" pitchFamily="50" charset="0"/>
                          <a:cs typeface="+mn-cs"/>
                        </a:rPr>
                        <a:t>Earth rotating on its axis.</a:t>
                      </a:r>
                    </a:p>
                    <a:p>
                      <a:pPr lvl="0" fontAlgn="base"/>
                      <a:endParaRPr lang="en-GB" sz="1400" kern="1200" dirty="0">
                        <a:solidFill>
                          <a:schemeClr val="dk1"/>
                        </a:solidFill>
                        <a:effectLst/>
                        <a:latin typeface="Sassoon Infant Rg" pitchFamily="50" charset="0"/>
                        <a:ea typeface="Sassoon Infant Rg" pitchFamily="50" charset="0"/>
                        <a:cs typeface="+mn-cs"/>
                      </a:endParaRPr>
                    </a:p>
                    <a:p>
                      <a:pPr lvl="0" fontAlgn="base"/>
                      <a:r>
                        <a:rPr lang="en-GB" sz="1400" kern="1200" dirty="0">
                          <a:solidFill>
                            <a:schemeClr val="dk1"/>
                          </a:solidFill>
                          <a:effectLst/>
                          <a:latin typeface="Sassoon Infant Rg" pitchFamily="50" charset="0"/>
                          <a:ea typeface="Sassoon Infant Rg" pitchFamily="50" charset="0"/>
                          <a:cs typeface="+mn-cs"/>
                        </a:rPr>
                        <a:t>The tilt of the Earth towards and away </a:t>
                      </a:r>
                    </a:p>
                    <a:p>
                      <a:pPr lvl="0" fontAlgn="base"/>
                      <a:r>
                        <a:rPr lang="en-GB" sz="1400" kern="1200" dirty="0">
                          <a:solidFill>
                            <a:schemeClr val="dk1"/>
                          </a:solidFill>
                          <a:effectLst/>
                          <a:latin typeface="Sassoon Infant Rg" pitchFamily="50" charset="0"/>
                          <a:ea typeface="Sassoon Infant Rg" pitchFamily="50" charset="0"/>
                          <a:cs typeface="+mn-cs"/>
                        </a:rPr>
                        <a:t>from the Sun’s light as the Earth orbits </a:t>
                      </a:r>
                    </a:p>
                    <a:p>
                      <a:pPr lvl="0" fontAlgn="base"/>
                      <a:r>
                        <a:rPr lang="en-GB" sz="1400" kern="1200" dirty="0">
                          <a:solidFill>
                            <a:schemeClr val="dk1"/>
                          </a:solidFill>
                          <a:effectLst/>
                          <a:latin typeface="Sassoon Infant Rg" pitchFamily="50" charset="0"/>
                          <a:ea typeface="Sassoon Infant Rg" pitchFamily="50" charset="0"/>
                          <a:cs typeface="+mn-cs"/>
                        </a:rPr>
                        <a:t>the Sun leads to the seasons. </a:t>
                      </a:r>
                    </a:p>
                    <a:p>
                      <a:pPr lvl="0" fontAlgn="base"/>
                      <a:endParaRPr lang="en-GB" sz="1400" kern="1200" dirty="0">
                        <a:solidFill>
                          <a:schemeClr val="dk1"/>
                        </a:solidFill>
                        <a:effectLst/>
                        <a:latin typeface="Sassoon Infant Rg" pitchFamily="50" charset="0"/>
                        <a:ea typeface="Sassoon Infant Rg" pitchFamily="50" charset="0"/>
                        <a:cs typeface="+mn-cs"/>
                      </a:endParaRPr>
                    </a:p>
                    <a:p>
                      <a:pPr lvl="0" fontAlgn="base"/>
                      <a:r>
                        <a:rPr lang="en-GB" sz="1400" kern="1200" dirty="0">
                          <a:solidFill>
                            <a:schemeClr val="dk1"/>
                          </a:solidFill>
                          <a:effectLst/>
                          <a:latin typeface="Sassoon Infant Rg" pitchFamily="50" charset="0"/>
                          <a:ea typeface="Sassoon Infant Rg" pitchFamily="50" charset="0"/>
                          <a:cs typeface="+mn-cs"/>
                        </a:rPr>
                        <a:t>The Moon orbits the Earth roughly every 28 days.</a:t>
                      </a:r>
                    </a:p>
                    <a:p>
                      <a:pPr lvl="0" fontAlgn="base"/>
                      <a:r>
                        <a:rPr lang="en-GB" sz="1400" kern="1200" dirty="0">
                          <a:solidFill>
                            <a:schemeClr val="dk1"/>
                          </a:solidFill>
                          <a:effectLst/>
                          <a:latin typeface="Sassoon Infant Rg" pitchFamily="50" charset="0"/>
                          <a:ea typeface="Sassoon Infant Rg" pitchFamily="50" charset="0"/>
                          <a:cs typeface="+mn-cs"/>
                        </a:rPr>
                        <a:t>Earth orbits the Sun with one orbit constituting a year of 365/366 days.</a:t>
                      </a:r>
                    </a:p>
                    <a:p>
                      <a:pPr lvl="0" fontAlgn="base"/>
                      <a:endParaRPr lang="en-GB" sz="1400" kern="1200" dirty="0">
                        <a:solidFill>
                          <a:schemeClr val="dk1"/>
                        </a:solidFill>
                        <a:effectLst/>
                        <a:latin typeface="Sassoon Infant Rg" pitchFamily="50" charset="0"/>
                        <a:ea typeface="Sassoon Infant Rg" pitchFamily="50" charset="0"/>
                        <a:cs typeface="+mn-cs"/>
                      </a:endParaRPr>
                    </a:p>
                    <a:p>
                      <a:pPr lvl="0" fontAlgn="base"/>
                      <a:r>
                        <a:rPr lang="en-GB" sz="1400" kern="1200" dirty="0">
                          <a:solidFill>
                            <a:schemeClr val="dk1"/>
                          </a:solidFill>
                          <a:effectLst/>
                          <a:latin typeface="Sassoon Infant Rg" pitchFamily="50" charset="0"/>
                          <a:ea typeface="Sassoon Infant Rg" pitchFamily="50" charset="0"/>
                          <a:cs typeface="+mn-cs"/>
                        </a:rPr>
                        <a:t>Days are longer in the summer and shorter in winter and that weather changes through the year, getting hotter in the summer and colder in the winter. The Moon orbits the Sun, different parts of it are lit up by the Sun.</a:t>
                      </a:r>
                      <a:endParaRPr lang="en-GB" sz="800" b="0" kern="1200" dirty="0">
                        <a:solidFill>
                          <a:schemeClr val="dk1"/>
                        </a:solidFill>
                        <a:effectLst/>
                        <a:latin typeface="Sassoon Infant Rg" pitchFamily="50" charset="0"/>
                        <a:ea typeface="Sassoon Infant Rg" pitchFamily="50" charset="0"/>
                        <a:cs typeface="+mn-cs"/>
                      </a:endParaRPr>
                    </a:p>
                  </a:txBody>
                  <a:tcPr marL="74295" marR="74295" marT="37148" marB="37148"/>
                </a:tc>
                <a:extLst>
                  <a:ext uri="{0D108BD9-81ED-4DB2-BD59-A6C34878D82A}">
                    <a16:rowId xmlns:a16="http://schemas.microsoft.com/office/drawing/2014/main" val="4039810015"/>
                  </a:ext>
                </a:extLst>
              </a:tr>
            </a:tbl>
          </a:graphicData>
        </a:graphic>
      </p:graphicFrame>
      <p:graphicFrame>
        <p:nvGraphicFramePr>
          <p:cNvPr id="53" name="Table 52">
            <a:extLst>
              <a:ext uri="{FF2B5EF4-FFF2-40B4-BE49-F238E27FC236}">
                <a16:creationId xmlns:a16="http://schemas.microsoft.com/office/drawing/2014/main" id="{BFB39F30-258F-3EE7-998C-6204C6D2D964}"/>
              </a:ext>
            </a:extLst>
          </p:cNvPr>
          <p:cNvGraphicFramePr>
            <a:graphicFrameLocks noGrp="1"/>
          </p:cNvGraphicFramePr>
          <p:nvPr>
            <p:extLst>
              <p:ext uri="{D42A27DB-BD31-4B8C-83A1-F6EECF244321}">
                <p14:modId xmlns:p14="http://schemas.microsoft.com/office/powerpoint/2010/main" val="3445455796"/>
              </p:ext>
            </p:extLst>
          </p:nvPr>
        </p:nvGraphicFramePr>
        <p:xfrm>
          <a:off x="6045143" y="649877"/>
          <a:ext cx="3760398" cy="1999063"/>
        </p:xfrm>
        <a:graphic>
          <a:graphicData uri="http://schemas.openxmlformats.org/drawingml/2006/table">
            <a:tbl>
              <a:tblPr firstRow="1" bandRow="1">
                <a:tableStyleId>{00A15C55-8517-42AA-B614-E9B94910E393}</a:tableStyleId>
              </a:tblPr>
              <a:tblGrid>
                <a:gridCol w="3760398">
                  <a:extLst>
                    <a:ext uri="{9D8B030D-6E8A-4147-A177-3AD203B41FA5}">
                      <a16:colId xmlns:a16="http://schemas.microsoft.com/office/drawing/2014/main" val="534861689"/>
                    </a:ext>
                  </a:extLst>
                </a:gridCol>
              </a:tblGrid>
              <a:tr h="4979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u="sng" kern="1200" dirty="0">
                          <a:solidFill>
                            <a:schemeClr val="lt1"/>
                          </a:solidFill>
                          <a:effectLst/>
                          <a:latin typeface="Sassoon Infant Rg" pitchFamily="50" charset="0"/>
                          <a:ea typeface="Sassoon Infant Rg" pitchFamily="50" charset="0"/>
                          <a:cs typeface="+mn-cs"/>
                        </a:rPr>
                        <a:t>KQ3: What is a solar system?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b="0" i="0" kern="1200" dirty="0">
                        <a:solidFill>
                          <a:schemeClr val="bg1"/>
                        </a:solidFill>
                        <a:effectLst/>
                        <a:latin typeface="Sassoon Infant Rg" pitchFamily="50" charset="0"/>
                        <a:ea typeface="Sassoon Infant Rg" pitchFamily="50" charset="0"/>
                        <a:cs typeface="+mn-cs"/>
                      </a:endParaRPr>
                    </a:p>
                  </a:txBody>
                  <a:tcPr marL="74295" marR="74295" marT="37148" marB="37148"/>
                </a:tc>
                <a:extLst>
                  <a:ext uri="{0D108BD9-81ED-4DB2-BD59-A6C34878D82A}">
                    <a16:rowId xmlns:a16="http://schemas.microsoft.com/office/drawing/2014/main" val="1786149138"/>
                  </a:ext>
                </a:extLst>
              </a:tr>
              <a:tr h="1482807">
                <a:tc>
                  <a:txBody>
                    <a:bodyPr/>
                    <a:lstStyle/>
                    <a:p>
                      <a:pPr lvl="0" fontAlgn="base"/>
                      <a:r>
                        <a:rPr lang="en-GB" sz="1400" kern="1200" dirty="0">
                          <a:solidFill>
                            <a:schemeClr val="dk1"/>
                          </a:solidFill>
                          <a:effectLst/>
                          <a:latin typeface="Sassoon Infant Rg" pitchFamily="50" charset="0"/>
                          <a:ea typeface="Sassoon Infant Rg" pitchFamily="50" charset="0"/>
                          <a:cs typeface="+mn-cs"/>
                        </a:rPr>
                        <a:t>The Sun and the objects that orbit it are collectively known as our Solar System.</a:t>
                      </a:r>
                    </a:p>
                    <a:p>
                      <a:pPr lvl="0" fontAlgn="base"/>
                      <a:endParaRPr lang="en-GB" sz="1400" kern="1200" dirty="0">
                        <a:solidFill>
                          <a:schemeClr val="dk1"/>
                        </a:solidFill>
                        <a:effectLst/>
                        <a:latin typeface="Sassoon Infant Rg" pitchFamily="50" charset="0"/>
                        <a:ea typeface="Sassoon Infant Rg" pitchFamily="50" charset="0"/>
                        <a:cs typeface="+mn-cs"/>
                      </a:endParaRPr>
                    </a:p>
                    <a:p>
                      <a:pPr lvl="0" fontAlgn="base"/>
                      <a:r>
                        <a:rPr lang="en-GB" sz="1400" kern="1200" dirty="0">
                          <a:solidFill>
                            <a:schemeClr val="dk1"/>
                          </a:solidFill>
                          <a:effectLst/>
                          <a:latin typeface="Sassoon Infant Rg" pitchFamily="50" charset="0"/>
                          <a:ea typeface="Sassoon Infant Rg" pitchFamily="50" charset="0"/>
                          <a:cs typeface="+mn-cs"/>
                        </a:rPr>
                        <a:t>There are eight major planets in our solar system: Mercury, Venus, Earth, Mars, Jupiter, Saturn, Uranus, Neptune.</a:t>
                      </a:r>
                      <a:endParaRPr lang="en-GB" sz="1200" b="0" i="0" kern="1200" dirty="0">
                        <a:solidFill>
                          <a:schemeClr val="dk1"/>
                        </a:solidFill>
                        <a:effectLst/>
                        <a:latin typeface="Sassoon Infant Rg" pitchFamily="50" charset="0"/>
                        <a:ea typeface="Sassoon Infant Rg" pitchFamily="50" charset="0"/>
                        <a:cs typeface="+mn-cs"/>
                      </a:endParaRPr>
                    </a:p>
                  </a:txBody>
                  <a:tcPr marL="74295" marR="74295" marT="37148" marB="37148"/>
                </a:tc>
                <a:extLst>
                  <a:ext uri="{0D108BD9-81ED-4DB2-BD59-A6C34878D82A}">
                    <a16:rowId xmlns:a16="http://schemas.microsoft.com/office/drawing/2014/main" val="4039810015"/>
                  </a:ext>
                </a:extLst>
              </a:tr>
            </a:tbl>
          </a:graphicData>
        </a:graphic>
      </p:graphicFrame>
      <p:graphicFrame>
        <p:nvGraphicFramePr>
          <p:cNvPr id="54" name="Table 53">
            <a:extLst>
              <a:ext uri="{FF2B5EF4-FFF2-40B4-BE49-F238E27FC236}">
                <a16:creationId xmlns:a16="http://schemas.microsoft.com/office/drawing/2014/main" id="{13B204C3-B9BE-5B11-CA42-8D8A864E1546}"/>
              </a:ext>
            </a:extLst>
          </p:cNvPr>
          <p:cNvGraphicFramePr>
            <a:graphicFrameLocks noGrp="1"/>
          </p:cNvGraphicFramePr>
          <p:nvPr>
            <p:extLst>
              <p:ext uri="{D42A27DB-BD31-4B8C-83A1-F6EECF244321}">
                <p14:modId xmlns:p14="http://schemas.microsoft.com/office/powerpoint/2010/main" val="3301624212"/>
              </p:ext>
            </p:extLst>
          </p:nvPr>
        </p:nvGraphicFramePr>
        <p:xfrm>
          <a:off x="6045144" y="2761816"/>
          <a:ext cx="3760397" cy="3979171"/>
        </p:xfrm>
        <a:graphic>
          <a:graphicData uri="http://schemas.openxmlformats.org/drawingml/2006/table">
            <a:tbl>
              <a:tblPr firstRow="1" bandRow="1">
                <a:tableStyleId>{00A15C55-8517-42AA-B614-E9B94910E393}</a:tableStyleId>
              </a:tblPr>
              <a:tblGrid>
                <a:gridCol w="3760397">
                  <a:extLst>
                    <a:ext uri="{9D8B030D-6E8A-4147-A177-3AD203B41FA5}">
                      <a16:colId xmlns:a16="http://schemas.microsoft.com/office/drawing/2014/main" val="20001"/>
                    </a:ext>
                  </a:extLst>
                </a:gridCol>
              </a:tblGrid>
              <a:tr h="108219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u="sng" kern="1200" dirty="0">
                          <a:solidFill>
                            <a:schemeClr val="lt1"/>
                          </a:solidFill>
                          <a:effectLst/>
                          <a:latin typeface="Sassoon Infant Rg" pitchFamily="50" charset="0"/>
                          <a:ea typeface="Sassoon Infant Rg" pitchFamily="50" charset="0"/>
                          <a:cs typeface="+mn-cs"/>
                        </a:rPr>
                        <a:t>KQ4: How do scientists help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u="sng" kern="1200" dirty="0">
                          <a:solidFill>
                            <a:schemeClr val="lt1"/>
                          </a:solidFill>
                          <a:effectLst/>
                          <a:latin typeface="Sassoon Infant Rg" pitchFamily="50" charset="0"/>
                          <a:ea typeface="Sassoon Infant Rg" pitchFamily="50" charset="0"/>
                          <a:cs typeface="+mn-cs"/>
                        </a:rPr>
                        <a:t>us to know about the solar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u="sng" kern="1200" dirty="0">
                          <a:solidFill>
                            <a:schemeClr val="lt1"/>
                          </a:solidFill>
                          <a:effectLst/>
                          <a:latin typeface="Sassoon Infant Rg" pitchFamily="50" charset="0"/>
                          <a:ea typeface="Sassoon Infant Rg" pitchFamily="50" charset="0"/>
                          <a:cs typeface="+mn-cs"/>
                        </a:rPr>
                        <a:t>system?</a:t>
                      </a:r>
                    </a:p>
                    <a:p>
                      <a:endParaRPr lang="en-US" sz="1100"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0"/>
                  </a:ext>
                </a:extLst>
              </a:tr>
              <a:tr h="2896976">
                <a:tc>
                  <a:txBody>
                    <a:bodyPr/>
                    <a:lstStyle/>
                    <a:p>
                      <a:pPr lvl="0" fontAlgn="base"/>
                      <a:r>
                        <a:rPr lang="en-GB" sz="1400" kern="1200" dirty="0">
                          <a:solidFill>
                            <a:schemeClr val="dk1"/>
                          </a:solidFill>
                          <a:effectLst/>
                          <a:latin typeface="Sassoon Infant Rg" pitchFamily="50" charset="0"/>
                          <a:ea typeface="Sassoon Infant Rg" pitchFamily="50" charset="0"/>
                          <a:cs typeface="+mn-cs"/>
                        </a:rPr>
                        <a:t>Katherine Johnson was a scientist </a:t>
                      </a:r>
                    </a:p>
                    <a:p>
                      <a:pPr lvl="0" fontAlgn="base"/>
                      <a:r>
                        <a:rPr lang="en-GB" sz="1400" kern="1200" dirty="0">
                          <a:solidFill>
                            <a:schemeClr val="dk1"/>
                          </a:solidFill>
                          <a:effectLst/>
                          <a:latin typeface="Sassoon Infant Rg" pitchFamily="50" charset="0"/>
                          <a:ea typeface="Sassoon Infant Rg" pitchFamily="50" charset="0"/>
                          <a:cs typeface="+mn-cs"/>
                        </a:rPr>
                        <a:t>and mathematician from America.</a:t>
                      </a:r>
                    </a:p>
                    <a:p>
                      <a:pPr lvl="0" fontAlgn="base"/>
                      <a:endParaRPr lang="en-GB" sz="1400" kern="1200" dirty="0">
                        <a:solidFill>
                          <a:schemeClr val="dk1"/>
                        </a:solidFill>
                        <a:effectLst/>
                        <a:latin typeface="Sassoon Infant Rg" pitchFamily="50" charset="0"/>
                        <a:ea typeface="Sassoon Infant Rg" pitchFamily="50" charset="0"/>
                        <a:cs typeface="+mn-cs"/>
                      </a:endParaRPr>
                    </a:p>
                    <a:p>
                      <a:pPr lvl="0" fontAlgn="base"/>
                      <a:r>
                        <a:rPr lang="en-GB" sz="1400" kern="1200" dirty="0">
                          <a:solidFill>
                            <a:schemeClr val="dk1"/>
                          </a:solidFill>
                          <a:effectLst/>
                          <a:latin typeface="Sassoon Infant Rg" pitchFamily="50" charset="0"/>
                          <a:ea typeface="Sassoon Infant Rg" pitchFamily="50" charset="0"/>
                          <a:cs typeface="+mn-cs"/>
                        </a:rPr>
                        <a:t>She worked for NASA and her </a:t>
                      </a:r>
                    </a:p>
                    <a:p>
                      <a:pPr lvl="0" fontAlgn="base"/>
                      <a:r>
                        <a:rPr lang="en-GB" sz="1400" kern="1200" dirty="0">
                          <a:solidFill>
                            <a:schemeClr val="dk1"/>
                          </a:solidFill>
                          <a:effectLst/>
                          <a:latin typeface="Sassoon Infant Rg" pitchFamily="50" charset="0"/>
                          <a:ea typeface="Sassoon Infant Rg" pitchFamily="50" charset="0"/>
                          <a:cs typeface="+mn-cs"/>
                        </a:rPr>
                        <a:t>calculations and work were critical </a:t>
                      </a:r>
                    </a:p>
                    <a:p>
                      <a:pPr lvl="0" fontAlgn="base"/>
                      <a:r>
                        <a:rPr lang="en-GB" sz="1400" kern="1200" dirty="0">
                          <a:solidFill>
                            <a:schemeClr val="dk1"/>
                          </a:solidFill>
                          <a:effectLst/>
                          <a:latin typeface="Sassoon Infant Rg" pitchFamily="50" charset="0"/>
                          <a:ea typeface="Sassoon Infant Rg" pitchFamily="50" charset="0"/>
                          <a:cs typeface="+mn-cs"/>
                        </a:rPr>
                        <a:t>to the success of the first and </a:t>
                      </a:r>
                    </a:p>
                    <a:p>
                      <a:pPr lvl="0" fontAlgn="base"/>
                      <a:r>
                        <a:rPr lang="en-GB" sz="1400" kern="1200" dirty="0">
                          <a:solidFill>
                            <a:schemeClr val="dk1"/>
                          </a:solidFill>
                          <a:effectLst/>
                          <a:latin typeface="Sassoon Infant Rg" pitchFamily="50" charset="0"/>
                          <a:ea typeface="Sassoon Infant Rg" pitchFamily="50" charset="0"/>
                          <a:cs typeface="+mn-cs"/>
                        </a:rPr>
                        <a:t>subsequent manned space flights.</a:t>
                      </a:r>
                    </a:p>
                    <a:p>
                      <a:pPr lvl="0" fontAlgn="base"/>
                      <a:endParaRPr lang="en-GB" sz="1400" kern="1200" dirty="0">
                        <a:solidFill>
                          <a:schemeClr val="dk1"/>
                        </a:solidFill>
                        <a:effectLst/>
                        <a:latin typeface="Sassoon Infant Rg" pitchFamily="50" charset="0"/>
                        <a:ea typeface="Sassoon Infant Rg" pitchFamily="50" charset="0"/>
                        <a:cs typeface="+mn-cs"/>
                      </a:endParaRPr>
                    </a:p>
                    <a:p>
                      <a:pPr lvl="0" fontAlgn="base"/>
                      <a:r>
                        <a:rPr lang="en-GB" sz="1400" kern="1200" dirty="0">
                          <a:solidFill>
                            <a:schemeClr val="dk1"/>
                          </a:solidFill>
                          <a:effectLst/>
                          <a:latin typeface="Sassoon Infant Rg" pitchFamily="50" charset="0"/>
                          <a:ea typeface="Sassoon Infant Rg" pitchFamily="50" charset="0"/>
                          <a:cs typeface="+mn-cs"/>
                        </a:rPr>
                        <a:t>She was one of the first black women to attend an integrated university in her state, West Virginia, having been handpicked due to her ability.</a:t>
                      </a:r>
                    </a:p>
                    <a:p>
                      <a:pPr rtl="0" fontAlgn="base"/>
                      <a:endParaRPr lang="en-GB" sz="900" kern="1200" dirty="0">
                        <a:solidFill>
                          <a:schemeClr val="dk1"/>
                        </a:solidFill>
                        <a:effectLst/>
                        <a:latin typeface="Sassoon Infant Rg" pitchFamily="50" charset="0"/>
                        <a:ea typeface="Sassoon Infant Rg" pitchFamily="50" charset="0"/>
                        <a:cs typeface="+mn-cs"/>
                      </a:endParaRPr>
                    </a:p>
                  </a:txBody>
                  <a:tcPr marL="74295" marR="74295" marT="37148" marB="37148"/>
                </a:tc>
                <a:extLst>
                  <a:ext uri="{0D108BD9-81ED-4DB2-BD59-A6C34878D82A}">
                    <a16:rowId xmlns:a16="http://schemas.microsoft.com/office/drawing/2014/main" val="10001"/>
                  </a:ext>
                </a:extLst>
              </a:tr>
            </a:tbl>
          </a:graphicData>
        </a:graphic>
      </p:graphicFrame>
      <p:pic>
        <p:nvPicPr>
          <p:cNvPr id="1026" name="Picture 2" descr="sun Icon 1215604">
            <a:extLst>
              <a:ext uri="{FF2B5EF4-FFF2-40B4-BE49-F238E27FC236}">
                <a16:creationId xmlns:a16="http://schemas.microsoft.com/office/drawing/2014/main" id="{25BBE441-A131-0781-7D73-C15AEC2326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8571" y="660223"/>
            <a:ext cx="564864" cy="56486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lim image from 2: Sun">
            <a:extLst>
              <a:ext uri="{FF2B5EF4-FFF2-40B4-BE49-F238E27FC236}">
                <a16:creationId xmlns:a16="http://schemas.microsoft.com/office/drawing/2014/main" id="{82CDDA60-A4A9-CDF9-459A-F3199C16777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4242"/>
          <a:stretch/>
        </p:blipFill>
        <p:spPr bwMode="auto">
          <a:xfrm>
            <a:off x="197725" y="1278424"/>
            <a:ext cx="1348908" cy="129169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day and night Icon 3839904">
            <a:extLst>
              <a:ext uri="{FF2B5EF4-FFF2-40B4-BE49-F238E27FC236}">
                <a16:creationId xmlns:a16="http://schemas.microsoft.com/office/drawing/2014/main" id="{BB704F70-4E6C-639D-F52C-F740E0E9CC8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08571" y="2809704"/>
            <a:ext cx="500149" cy="500149"/>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24 hours day and night cycle diagram. Vector illustration of sun and ...">
            <a:extLst>
              <a:ext uri="{FF2B5EF4-FFF2-40B4-BE49-F238E27FC236}">
                <a16:creationId xmlns:a16="http://schemas.microsoft.com/office/drawing/2014/main" id="{29A3A800-B131-7A94-2E79-6ACFD886A80A}"/>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3919" b="14664"/>
          <a:stretch/>
        </p:blipFill>
        <p:spPr bwMode="auto">
          <a:xfrm>
            <a:off x="3426222" y="3701330"/>
            <a:ext cx="2217761" cy="142485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Science Heroes: Katherine Johnson">
            <a:extLst>
              <a:ext uri="{FF2B5EF4-FFF2-40B4-BE49-F238E27FC236}">
                <a16:creationId xmlns:a16="http://schemas.microsoft.com/office/drawing/2014/main" id="{5A6B7915-D70C-9204-AFD5-60CDCF0F1EC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58324" y="4036183"/>
            <a:ext cx="901065" cy="135920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solar system Icon 167829">
            <a:extLst>
              <a:ext uri="{FF2B5EF4-FFF2-40B4-BE49-F238E27FC236}">
                <a16:creationId xmlns:a16="http://schemas.microsoft.com/office/drawing/2014/main" id="{BC39EB74-FEDB-05F6-E41A-7279BEBDC6F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00792" y="648789"/>
            <a:ext cx="679529" cy="67952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scientist Icon 10278">
            <a:extLst>
              <a:ext uri="{FF2B5EF4-FFF2-40B4-BE49-F238E27FC236}">
                <a16:creationId xmlns:a16="http://schemas.microsoft.com/office/drawing/2014/main" id="{C6BE5C11-28B1-F35A-BF93-F80FA4560A9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935588" y="2846532"/>
            <a:ext cx="881147" cy="8811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38A8CE041D084408CE9E07521D30228" ma:contentTypeVersion="15" ma:contentTypeDescription="Create a new document." ma:contentTypeScope="" ma:versionID="5d278dcc75e9fad58b7f1e9667068bc9">
  <xsd:schema xmlns:xsd="http://www.w3.org/2001/XMLSchema" xmlns:xs="http://www.w3.org/2001/XMLSchema" xmlns:p="http://schemas.microsoft.com/office/2006/metadata/properties" xmlns:ns2="c7b139f2-2bea-443c-a312-cfb4d6494f62" xmlns:ns3="f49ca046-d2e9-4e39-92cd-a5365d2ef08b" targetNamespace="http://schemas.microsoft.com/office/2006/metadata/properties" ma:root="true" ma:fieldsID="7bc13bbde5c56bf77bb7682043c97838" ns2:_="" ns3:_="">
    <xsd:import namespace="c7b139f2-2bea-443c-a312-cfb4d6494f62"/>
    <xsd:import namespace="f49ca046-d2e9-4e39-92cd-a5365d2ef08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LengthInSeconds" minOccurs="0"/>
                <xsd:element ref="ns3:SharedWithUsers" minOccurs="0"/>
                <xsd:element ref="ns3:SharedWithDetail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7b139f2-2bea-443c-a312-cfb4d6494f6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5f9523c8-c79a-43c7-85cc-736f6b796905"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f49ca046-d2e9-4e39-92cd-a5365d2ef08b"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69511247-15f5-4207-aa86-094151826dc5}" ma:internalName="TaxCatchAll" ma:showField="CatchAllData" ma:web="f49ca046-d2e9-4e39-92cd-a5365d2ef08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c7b139f2-2bea-443c-a312-cfb4d6494f62">
      <Terms xmlns="http://schemas.microsoft.com/office/infopath/2007/PartnerControls"/>
    </lcf76f155ced4ddcb4097134ff3c332f>
    <TaxCatchAll xmlns="f49ca046-d2e9-4e39-92cd-a5365d2ef08b"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8DF1AEF-12FC-40F7-9C9D-65232C59981D}">
  <ds:schemaRefs>
    <ds:schemaRef ds:uri="c7b139f2-2bea-443c-a312-cfb4d6494f62"/>
    <ds:schemaRef ds:uri="f49ca046-d2e9-4e39-92cd-a5365d2ef08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698CBDAB-9AB0-4311-94DF-3227207C48C2}">
  <ds:schemaRefs>
    <ds:schemaRef ds:uri="http://purl.org/dc/elements/1.1/"/>
    <ds:schemaRef ds:uri="http://purl.org/dc/terms/"/>
    <ds:schemaRef ds:uri="http://schemas.microsoft.com/office/2006/metadata/properties"/>
    <ds:schemaRef ds:uri="c7b139f2-2bea-443c-a312-cfb4d6494f62"/>
    <ds:schemaRef ds:uri="http://schemas.microsoft.com/office/2006/documentManagement/types"/>
    <ds:schemaRef ds:uri="http://schemas.microsoft.com/office/infopath/2007/PartnerControls"/>
    <ds:schemaRef ds:uri="http://www.w3.org/XML/1998/namespace"/>
    <ds:schemaRef ds:uri="http://purl.org/dc/dcmitype/"/>
    <ds:schemaRef ds:uri="http://schemas.openxmlformats.org/package/2006/metadata/core-properties"/>
    <ds:schemaRef ds:uri="f49ca046-d2e9-4e39-92cd-a5365d2ef08b"/>
  </ds:schemaRefs>
</ds:datastoreItem>
</file>

<file path=customXml/itemProps3.xml><?xml version="1.0" encoding="utf-8"?>
<ds:datastoreItem xmlns:ds="http://schemas.openxmlformats.org/officeDocument/2006/customXml" ds:itemID="{537DFBC5-8630-44B3-9C8D-63ADE01103C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236</TotalTime>
  <Words>331</Words>
  <Application>Microsoft Office PowerPoint</Application>
  <PresentationFormat>A4 Paper (210x297 mm)</PresentationFormat>
  <Paragraphs>40</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 Infant Rg</vt:lpstr>
      <vt:lpstr>Office Theme</vt:lpstr>
      <vt:lpstr>| Year 5 Knowledge Organiser – Unit 1 Science |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Jonathan Vella-Blake</cp:lastModifiedBy>
  <cp:revision>5</cp:revision>
  <cp:lastPrinted>2023-02-03T14:06:05Z</cp:lastPrinted>
  <dcterms:created xsi:type="dcterms:W3CDTF">2017-10-15T20:56:30Z</dcterms:created>
  <dcterms:modified xsi:type="dcterms:W3CDTF">2023-07-15T08:41:40Z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0x01010040C3A1C1FB89EF4596444D387B65D7A8</vt:lpwstr>
  </property>
  <property fmtid="{D5CDD505-2E9C-101B-9397-08002B2CF9AE}" pid="3" name="Order">
    <vt:r8>21900</vt:r8>
  </property>
  <property fmtid="{D5CDD505-2E9C-101B-9397-08002B2CF9AE}" pid="4" name="ComplianceAssetId">
    <vt:lpwstr/>
  </property>
  <property fmtid="{D5CDD505-2E9C-101B-9397-08002B2CF9AE}" pid="5" name="TemplateUrl">
    <vt:lpwstr/>
  </property>
  <property fmtid="{D5CDD505-2E9C-101B-9397-08002B2CF9AE}" pid="6" name="xd_Signature">
    <vt:bool>false</vt:bool>
  </property>
  <property fmtid="{D5CDD505-2E9C-101B-9397-08002B2CF9AE}" pid="7" name="xd_ProgID">
    <vt:lpwstr/>
  </property>
  <property fmtid="{D5CDD505-2E9C-101B-9397-08002B2CF9AE}" pid="8" name="MediaServiceImageTags">
    <vt:lpwstr/>
  </property>
</Properties>
</file>