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E7DCDF-0A2B-40F9-AD2D-6BC3A790BC66}" v="8" dt="2023-07-14T13:27:48.8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89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EBE7DCDF-0A2B-40F9-AD2D-6BC3A790BC66}"/>
    <pc:docChg chg="modSld">
      <pc:chgData name="Emily Ballard" userId="e29cedb5-2aa4-4183-be4d-eb86d91ebcd8" providerId="ADAL" clId="{EBE7DCDF-0A2B-40F9-AD2D-6BC3A790BC66}" dt="2023-07-14T13:31:50.413" v="92" actId="14100"/>
      <pc:docMkLst>
        <pc:docMk/>
      </pc:docMkLst>
      <pc:sldChg chg="modSp mod">
        <pc:chgData name="Emily Ballard" userId="e29cedb5-2aa4-4183-be4d-eb86d91ebcd8" providerId="ADAL" clId="{EBE7DCDF-0A2B-40F9-AD2D-6BC3A790BC66}" dt="2023-07-14T13:31:50.413" v="92" actId="14100"/>
        <pc:sldMkLst>
          <pc:docMk/>
          <pc:sldMk cId="123089539" sldId="256"/>
        </pc:sldMkLst>
        <pc:spChg chg="mod">
          <ac:chgData name="Emily Ballard" userId="e29cedb5-2aa4-4183-be4d-eb86d91ebcd8" providerId="ADAL" clId="{EBE7DCDF-0A2B-40F9-AD2D-6BC3A790BC66}" dt="2023-07-14T13:26:20.727" v="8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EBE7DCDF-0A2B-40F9-AD2D-6BC3A790BC66}" dt="2023-07-14T13:25:23.562" v="3" actId="115"/>
          <ac:spMkLst>
            <pc:docMk/>
            <pc:sldMk cId="123089539" sldId="256"/>
            <ac:spMk id="11" creationId="{0C60C0D7-7B3F-394C-4A3D-E24D1619ADDD}"/>
          </ac:spMkLst>
        </pc:spChg>
        <pc:graphicFrameChg chg="mod modGraphic">
          <ac:chgData name="Emily Ballard" userId="e29cedb5-2aa4-4183-be4d-eb86d91ebcd8" providerId="ADAL" clId="{EBE7DCDF-0A2B-40F9-AD2D-6BC3A790BC66}" dt="2023-07-14T13:28:05.986" v="23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EBE7DCDF-0A2B-40F9-AD2D-6BC3A790BC66}" dt="2023-07-14T13:31:50.413" v="92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EBE7DCDF-0A2B-40F9-AD2D-6BC3A790BC66}" dt="2023-07-14T13:28:37.247" v="38" actId="2711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EBE7DCDF-0A2B-40F9-AD2D-6BC3A790BC66}" dt="2023-07-14T13:31:46.228" v="91" actId="14100"/>
          <ac:graphicFrameMkLst>
            <pc:docMk/>
            <pc:sldMk cId="123089539" sldId="256"/>
            <ac:graphicFrameMk id="54" creationId="{13B204C3-B9BE-5B11-CA42-8D8A864E15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1 Knowledge Organiser – Unit 1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202110"/>
              </p:ext>
            </p:extLst>
          </p:nvPr>
        </p:nvGraphicFramePr>
        <p:xfrm>
          <a:off x="84783" y="563983"/>
          <a:ext cx="5015855" cy="308373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015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39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What’s my body like and what can it do?</a:t>
                      </a:r>
                    </a:p>
                    <a:p>
                      <a:endParaRPr lang="en-US" sz="16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1281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Human body parts: 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feet, legs, arms, hands, torso, head, skin, ears, eyes, nose, mouth and tongue</a:t>
                      </a:r>
                    </a:p>
                    <a:p>
                      <a:endParaRPr lang="en-GB" sz="1800" b="1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u="sng" dirty="0">
                <a:effectLst/>
                <a:latin typeface="Sassoon Infant Rg" pitchFamily="50" charset="0"/>
                <a:ea typeface="Sassoon Infant Rg" pitchFamily="50" charset="0"/>
              </a:rPr>
              <a:t>How are humans different to insects in the way we live and grow?</a:t>
            </a:r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?</a:t>
            </a:r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324500"/>
              </p:ext>
            </p:extLst>
          </p:nvPr>
        </p:nvGraphicFramePr>
        <p:xfrm>
          <a:off x="5185422" y="564281"/>
          <a:ext cx="4577559" cy="30834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77559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0104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How do scientists classify different types of animals?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072953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We have mammals, fish, amphibians, birds and reptiles.</a:t>
                      </a:r>
                    </a:p>
                    <a:p>
                      <a:pPr rtl="0" fontAlgn="base"/>
                      <a:endParaRPr lang="en-GB" sz="9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688073"/>
              </p:ext>
            </p:extLst>
          </p:nvPr>
        </p:nvGraphicFramePr>
        <p:xfrm>
          <a:off x="84783" y="3814700"/>
          <a:ext cx="5015856" cy="28838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015856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613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Are all animals the same?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2702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Animals are different structures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eg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wings, tails, ears.  They have different skin coverings.  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400396"/>
              </p:ext>
            </p:extLst>
          </p:nvPr>
        </p:nvGraphicFramePr>
        <p:xfrm>
          <a:off x="5185422" y="3806413"/>
          <a:ext cx="4577559" cy="28921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775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31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How do plants and animals help each other to live?</a:t>
                      </a:r>
                    </a:p>
                    <a:p>
                      <a:endParaRPr lang="en-US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562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Energy transfers between plants and animals when animals </a:t>
                      </a:r>
                      <a:r>
                        <a:rPr lang="en-GB" sz="1800" kern="120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eat plants.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8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Herbivorous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eat plants</a:t>
                      </a:r>
                    </a:p>
                    <a:p>
                      <a:r>
                        <a:rPr lang="en-GB" sz="18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Carnivorous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eat other animals</a:t>
                      </a:r>
                    </a:p>
                    <a:p>
                      <a:r>
                        <a:rPr lang="en-GB" sz="18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Omnivorous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eat both animals and plants</a:t>
                      </a: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feet Icon 2890635">
            <a:extLst>
              <a:ext uri="{FF2B5EF4-FFF2-40B4-BE49-F238E27FC236}">
                <a16:creationId xmlns:a16="http://schemas.microsoft.com/office/drawing/2014/main" id="{FCFE468D-145D-88DB-D5B6-797AC5ECE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11" y="1850955"/>
            <a:ext cx="754380" cy="75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egs Icon 2745478">
            <a:extLst>
              <a:ext uri="{FF2B5EF4-FFF2-40B4-BE49-F238E27FC236}">
                <a16:creationId xmlns:a16="http://schemas.microsoft.com/office/drawing/2014/main" id="{6A2A51B5-B274-71F5-0380-794448008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19" y="1838206"/>
            <a:ext cx="831965" cy="83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rms Icon 5677507">
            <a:extLst>
              <a:ext uri="{FF2B5EF4-FFF2-40B4-BE49-F238E27FC236}">
                <a16:creationId xmlns:a16="http://schemas.microsoft.com/office/drawing/2014/main" id="{CF277FF7-10C1-0A7D-D0C4-A0EBCAF4C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214" y="1803864"/>
            <a:ext cx="900647" cy="90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ands Icon 259117">
            <a:extLst>
              <a:ext uri="{FF2B5EF4-FFF2-40B4-BE49-F238E27FC236}">
                <a16:creationId xmlns:a16="http://schemas.microsoft.com/office/drawing/2014/main" id="{1ED92959-CF79-70D7-F4BB-E48985AC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5" y="1791016"/>
            <a:ext cx="881842" cy="88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orso Icon 3965185">
            <a:extLst>
              <a:ext uri="{FF2B5EF4-FFF2-40B4-BE49-F238E27FC236}">
                <a16:creationId xmlns:a16="http://schemas.microsoft.com/office/drawing/2014/main" id="{582C4036-2F2B-8AF6-274F-C7F2776C1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031" y="1738537"/>
            <a:ext cx="979215" cy="97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ead Icon 2998715">
            <a:extLst>
              <a:ext uri="{FF2B5EF4-FFF2-40B4-BE49-F238E27FC236}">
                <a16:creationId xmlns:a16="http://schemas.microsoft.com/office/drawing/2014/main" id="{C71A7B4B-31B8-924F-9A4A-EA6ED9A98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513" y="1838206"/>
            <a:ext cx="754380" cy="75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kin Icon 3327536">
            <a:extLst>
              <a:ext uri="{FF2B5EF4-FFF2-40B4-BE49-F238E27FC236}">
                <a16:creationId xmlns:a16="http://schemas.microsoft.com/office/drawing/2014/main" id="{8274C706-8443-7ED3-75B3-43D664639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83" y="2849035"/>
            <a:ext cx="615835" cy="61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ears Icon 5425866">
            <a:extLst>
              <a:ext uri="{FF2B5EF4-FFF2-40B4-BE49-F238E27FC236}">
                <a16:creationId xmlns:a16="http://schemas.microsoft.com/office/drawing/2014/main" id="{C28DC275-9447-2622-AEE5-7CC429929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56" y="2818740"/>
            <a:ext cx="754380" cy="75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eyes Icon 3652270">
            <a:extLst>
              <a:ext uri="{FF2B5EF4-FFF2-40B4-BE49-F238E27FC236}">
                <a16:creationId xmlns:a16="http://schemas.microsoft.com/office/drawing/2014/main" id="{B9452F81-77BC-0D31-8B46-377250651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780" y="2686508"/>
            <a:ext cx="979215" cy="97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nose Icon 5121954">
            <a:extLst>
              <a:ext uri="{FF2B5EF4-FFF2-40B4-BE49-F238E27FC236}">
                <a16:creationId xmlns:a16="http://schemas.microsoft.com/office/drawing/2014/main" id="{C667B4F0-5702-208E-9227-EB2FF53C8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712" y="2839838"/>
            <a:ext cx="629841" cy="62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mouth Icon 2743290">
            <a:extLst>
              <a:ext uri="{FF2B5EF4-FFF2-40B4-BE49-F238E27FC236}">
                <a16:creationId xmlns:a16="http://schemas.microsoft.com/office/drawing/2014/main" id="{93B72A6F-32C6-CFDD-EE7C-DB5646338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615" y="2839838"/>
            <a:ext cx="710045" cy="71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tongue Icon 4109316">
            <a:extLst>
              <a:ext uri="{FF2B5EF4-FFF2-40B4-BE49-F238E27FC236}">
                <a16:creationId xmlns:a16="http://schemas.microsoft.com/office/drawing/2014/main" id="{777435D4-6D7F-3848-A67D-740BDAF20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02" y="2786302"/>
            <a:ext cx="754380" cy="75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elephant Icon 3960987">
            <a:extLst>
              <a:ext uri="{FF2B5EF4-FFF2-40B4-BE49-F238E27FC236}">
                <a16:creationId xmlns:a16="http://schemas.microsoft.com/office/drawing/2014/main" id="{52F0C10C-7C7C-AA71-CA65-4D3A7BA39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809" y="2359427"/>
            <a:ext cx="979215" cy="97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fish Icon 1164605">
            <a:extLst>
              <a:ext uri="{FF2B5EF4-FFF2-40B4-BE49-F238E27FC236}">
                <a16:creationId xmlns:a16="http://schemas.microsoft.com/office/drawing/2014/main" id="{FF7DEFAC-A427-A23C-59BE-28C12102B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411" y="2432346"/>
            <a:ext cx="833376" cy="83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frog Icon 5186069">
            <a:extLst>
              <a:ext uri="{FF2B5EF4-FFF2-40B4-BE49-F238E27FC236}">
                <a16:creationId xmlns:a16="http://schemas.microsoft.com/office/drawing/2014/main" id="{ADB94F21-43A9-6547-A72C-0E2EEB284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790" y="2520889"/>
            <a:ext cx="633869" cy="63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bird Icon 5878956">
            <a:extLst>
              <a:ext uri="{FF2B5EF4-FFF2-40B4-BE49-F238E27FC236}">
                <a16:creationId xmlns:a16="http://schemas.microsoft.com/office/drawing/2014/main" id="{F0C5A023-07FB-FEC7-F0CF-3F0ECE5B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789" y="2387529"/>
            <a:ext cx="878193" cy="87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lizard Icon 1469277">
            <a:extLst>
              <a:ext uri="{FF2B5EF4-FFF2-40B4-BE49-F238E27FC236}">
                <a16:creationId xmlns:a16="http://schemas.microsoft.com/office/drawing/2014/main" id="{2B75C720-9A72-620E-8B89-603810B14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009" y="2398859"/>
            <a:ext cx="1025557" cy="102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wings Icon 1128514">
            <a:extLst>
              <a:ext uri="{FF2B5EF4-FFF2-40B4-BE49-F238E27FC236}">
                <a16:creationId xmlns:a16="http://schemas.microsoft.com/office/drawing/2014/main" id="{9C33F73A-5E87-1355-B733-774F6A832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19" y="5158611"/>
            <a:ext cx="1418844" cy="141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tail Icon 2958638">
            <a:extLst>
              <a:ext uri="{FF2B5EF4-FFF2-40B4-BE49-F238E27FC236}">
                <a16:creationId xmlns:a16="http://schemas.microsoft.com/office/drawing/2014/main" id="{4CD46E54-9AEC-A8CA-F8FB-0EA34184C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644" y="5372666"/>
            <a:ext cx="921351" cy="92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fish Icon 198584">
            <a:extLst>
              <a:ext uri="{FF2B5EF4-FFF2-40B4-BE49-F238E27FC236}">
                <a16:creationId xmlns:a16="http://schemas.microsoft.com/office/drawing/2014/main" id="{D169D020-3CC0-84C1-9A21-83F757470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895" y="5417919"/>
            <a:ext cx="921352" cy="92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meat Icon 1008485">
            <a:extLst>
              <a:ext uri="{FF2B5EF4-FFF2-40B4-BE49-F238E27FC236}">
                <a16:creationId xmlns:a16="http://schemas.microsoft.com/office/drawing/2014/main" id="{F3702A61-4CF7-AB4F-914C-64D4833BB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789" y="3996752"/>
            <a:ext cx="633853" cy="6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plant Icon 5879877">
            <a:extLst>
              <a:ext uri="{FF2B5EF4-FFF2-40B4-BE49-F238E27FC236}">
                <a16:creationId xmlns:a16="http://schemas.microsoft.com/office/drawing/2014/main" id="{316D0E78-C22B-E686-857D-627EAA59D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672" y="4072398"/>
            <a:ext cx="482563" cy="4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152</Words>
  <Application>Microsoft Office PowerPoint</Application>
  <PresentationFormat>A4 Paper (210x297 mm)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1 Knowledge Organiser – Unit 1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4</cp:revision>
  <cp:lastPrinted>2023-02-03T14:06:05Z</cp:lastPrinted>
  <dcterms:created xsi:type="dcterms:W3CDTF">2017-10-15T20:56:30Z</dcterms:created>
  <dcterms:modified xsi:type="dcterms:W3CDTF">2023-07-15T12:26:06Z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