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FFE822-5D4F-478E-A1C2-EBF9F9927E56}" v="19" dt="2023-09-08T13:32:16.7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070" autoAdjust="0"/>
  </p:normalViewPr>
  <p:slideViewPr>
    <p:cSldViewPr snapToGrid="0">
      <p:cViewPr varScale="1">
        <p:scale>
          <a:sx n="81" d="100"/>
          <a:sy n="81" d="100"/>
        </p:scale>
        <p:origin x="888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gruti Mahesh" userId="a58b039a-3b79-4291-a618-687952a135e2" providerId="ADAL" clId="{CBFFE822-5D4F-478E-A1C2-EBF9F9927E56}"/>
    <pc:docChg chg="undo custSel modSld">
      <pc:chgData name="Jagruti Mahesh" userId="a58b039a-3b79-4291-a618-687952a135e2" providerId="ADAL" clId="{CBFFE822-5D4F-478E-A1C2-EBF9F9927E56}" dt="2023-09-08T13:32:16.723" v="1678" actId="478"/>
      <pc:docMkLst>
        <pc:docMk/>
      </pc:docMkLst>
      <pc:sldChg chg="addSp delSp modSp mod">
        <pc:chgData name="Jagruti Mahesh" userId="a58b039a-3b79-4291-a618-687952a135e2" providerId="ADAL" clId="{CBFFE822-5D4F-478E-A1C2-EBF9F9927E56}" dt="2023-09-08T13:32:16.723" v="1678" actId="478"/>
        <pc:sldMkLst>
          <pc:docMk/>
          <pc:sldMk cId="123089539" sldId="256"/>
        </pc:sldMkLst>
        <pc:spChg chg="mod">
          <ac:chgData name="Jagruti Mahesh" userId="a58b039a-3b79-4291-a618-687952a135e2" providerId="ADAL" clId="{CBFFE822-5D4F-478E-A1C2-EBF9F9927E56}" dt="2023-09-08T07:35:36.009" v="3" actId="20577"/>
          <ac:spMkLst>
            <pc:docMk/>
            <pc:sldMk cId="123089539" sldId="256"/>
            <ac:spMk id="2" creationId="{00000000-0000-0000-0000-000000000000}"/>
          </ac:spMkLst>
        </pc:spChg>
        <pc:spChg chg="mod">
          <ac:chgData name="Jagruti Mahesh" userId="a58b039a-3b79-4291-a618-687952a135e2" providerId="ADAL" clId="{CBFFE822-5D4F-478E-A1C2-EBF9F9927E56}" dt="2023-09-08T07:35:53.296" v="11" actId="5793"/>
          <ac:spMkLst>
            <pc:docMk/>
            <pc:sldMk cId="123089539" sldId="256"/>
            <ac:spMk id="11" creationId="{0C60C0D7-7B3F-394C-4A3D-E24D1619ADDD}"/>
          </ac:spMkLst>
        </pc:spChg>
        <pc:spChg chg="add del mod">
          <ac:chgData name="Jagruti Mahesh" userId="a58b039a-3b79-4291-a618-687952a135e2" providerId="ADAL" clId="{CBFFE822-5D4F-478E-A1C2-EBF9F9927E56}" dt="2023-09-08T07:54:17.082" v="395"/>
          <ac:spMkLst>
            <pc:docMk/>
            <pc:sldMk cId="123089539" sldId="256"/>
            <ac:spMk id="16" creationId="{C0F78B9A-20FF-C45F-3DB3-2BF777AED1CF}"/>
          </ac:spMkLst>
        </pc:spChg>
        <pc:spChg chg="add del mod">
          <ac:chgData name="Jagruti Mahesh" userId="a58b039a-3b79-4291-a618-687952a135e2" providerId="ADAL" clId="{CBFFE822-5D4F-478E-A1C2-EBF9F9927E56}" dt="2023-09-08T08:05:09.942" v="932" actId="478"/>
          <ac:spMkLst>
            <pc:docMk/>
            <pc:sldMk cId="123089539" sldId="256"/>
            <ac:spMk id="18" creationId="{43064611-E6C7-69A7-00B0-52D89EEDC46E}"/>
          </ac:spMkLst>
        </pc:spChg>
        <pc:spChg chg="add del mod">
          <ac:chgData name="Jagruti Mahesh" userId="a58b039a-3b79-4291-a618-687952a135e2" providerId="ADAL" clId="{CBFFE822-5D4F-478E-A1C2-EBF9F9927E56}" dt="2023-09-08T08:09:00.551" v="994" actId="478"/>
          <ac:spMkLst>
            <pc:docMk/>
            <pc:sldMk cId="123089539" sldId="256"/>
            <ac:spMk id="20" creationId="{D138FC56-B90A-6C13-C71C-D4B7D286A995}"/>
          </ac:spMkLst>
        </pc:spChg>
        <pc:spChg chg="add del mod">
          <ac:chgData name="Jagruti Mahesh" userId="a58b039a-3b79-4291-a618-687952a135e2" providerId="ADAL" clId="{CBFFE822-5D4F-478E-A1C2-EBF9F9927E56}" dt="2023-09-08T13:19:49.104" v="1266" actId="478"/>
          <ac:spMkLst>
            <pc:docMk/>
            <pc:sldMk cId="123089539" sldId="256"/>
            <ac:spMk id="22" creationId="{8C1D2401-2A3A-2157-7EBC-8FF68A3DE3EB}"/>
          </ac:spMkLst>
        </pc:spChg>
        <pc:spChg chg="add del mod">
          <ac:chgData name="Jagruti Mahesh" userId="a58b039a-3b79-4291-a618-687952a135e2" providerId="ADAL" clId="{CBFFE822-5D4F-478E-A1C2-EBF9F9927E56}" dt="2023-09-08T13:25:08.300" v="1612" actId="478"/>
          <ac:spMkLst>
            <pc:docMk/>
            <pc:sldMk cId="123089539" sldId="256"/>
            <ac:spMk id="24" creationId="{D8E52217-75A4-30BF-ED10-5EE81274ACEB}"/>
          </ac:spMkLst>
        </pc:spChg>
        <pc:graphicFrameChg chg="add mod modGraphic">
          <ac:chgData name="Jagruti Mahesh" userId="a58b039a-3b79-4291-a618-687952a135e2" providerId="ADAL" clId="{CBFFE822-5D4F-478E-A1C2-EBF9F9927E56}" dt="2023-09-08T08:05:17.866" v="933" actId="33524"/>
          <ac:graphicFrameMkLst>
            <pc:docMk/>
            <pc:sldMk cId="123089539" sldId="256"/>
            <ac:graphicFrameMk id="3" creationId="{1BF4E6C8-86D5-D3EC-5C4F-C750872C8F03}"/>
          </ac:graphicFrameMkLst>
        </pc:graphicFrameChg>
        <pc:graphicFrameChg chg="mod modGraphic">
          <ac:chgData name="Jagruti Mahesh" userId="a58b039a-3b79-4291-a618-687952a135e2" providerId="ADAL" clId="{CBFFE822-5D4F-478E-A1C2-EBF9F9927E56}" dt="2023-09-08T07:54:10.632" v="392" actId="20577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add mod modGraphic">
          <ac:chgData name="Jagruti Mahesh" userId="a58b039a-3b79-4291-a618-687952a135e2" providerId="ADAL" clId="{CBFFE822-5D4F-478E-A1C2-EBF9F9927E56}" dt="2023-09-08T13:30:15.925" v="1673" actId="404"/>
          <ac:graphicFrameMkLst>
            <pc:docMk/>
            <pc:sldMk cId="123089539" sldId="256"/>
            <ac:graphicFrameMk id="6" creationId="{5B3722D8-8399-C4BE-C75D-A993F91BCD32}"/>
          </ac:graphicFrameMkLst>
        </pc:graphicFrameChg>
        <pc:graphicFrameChg chg="add del mod">
          <ac:chgData name="Jagruti Mahesh" userId="a58b039a-3b79-4291-a618-687952a135e2" providerId="ADAL" clId="{CBFFE822-5D4F-478E-A1C2-EBF9F9927E56}" dt="2023-09-08T07:46:29.615" v="37"/>
          <ac:graphicFrameMkLst>
            <pc:docMk/>
            <pc:sldMk cId="123089539" sldId="256"/>
            <ac:graphicFrameMk id="7" creationId="{0B475490-DABC-5D32-25DF-30A3FB5C5270}"/>
          </ac:graphicFrameMkLst>
        </pc:graphicFrameChg>
        <pc:graphicFrameChg chg="add del mod">
          <ac:chgData name="Jagruti Mahesh" userId="a58b039a-3b79-4291-a618-687952a135e2" providerId="ADAL" clId="{CBFFE822-5D4F-478E-A1C2-EBF9F9927E56}" dt="2023-09-08T07:46:29.615" v="37"/>
          <ac:graphicFrameMkLst>
            <pc:docMk/>
            <pc:sldMk cId="123089539" sldId="256"/>
            <ac:graphicFrameMk id="8" creationId="{2990EBA9-0F0A-4CCE-C16B-4035478DE765}"/>
          </ac:graphicFrameMkLst>
        </pc:graphicFrameChg>
        <pc:graphicFrameChg chg="add del mod">
          <ac:chgData name="Jagruti Mahesh" userId="a58b039a-3b79-4291-a618-687952a135e2" providerId="ADAL" clId="{CBFFE822-5D4F-478E-A1C2-EBF9F9927E56}" dt="2023-09-08T07:46:29.615" v="37"/>
          <ac:graphicFrameMkLst>
            <pc:docMk/>
            <pc:sldMk cId="123089539" sldId="256"/>
            <ac:graphicFrameMk id="9" creationId="{F1C23704-32AD-44F4-9D8E-051E3584B1B9}"/>
          </ac:graphicFrameMkLst>
        </pc:graphicFrameChg>
        <pc:graphicFrameChg chg="add mod modGraphic">
          <ac:chgData name="Jagruti Mahesh" userId="a58b039a-3b79-4291-a618-687952a135e2" providerId="ADAL" clId="{CBFFE822-5D4F-478E-A1C2-EBF9F9927E56}" dt="2023-09-08T13:19:40.937" v="1265" actId="20577"/>
          <ac:graphicFrameMkLst>
            <pc:docMk/>
            <pc:sldMk cId="123089539" sldId="256"/>
            <ac:graphicFrameMk id="10" creationId="{DC5BFCC5-F63B-FF08-8A1B-2C3DC620A513}"/>
          </ac:graphicFrameMkLst>
        </pc:graphicFrameChg>
        <pc:graphicFrameChg chg="add mod modGraphic">
          <ac:chgData name="Jagruti Mahesh" userId="a58b039a-3b79-4291-a618-687952a135e2" providerId="ADAL" clId="{CBFFE822-5D4F-478E-A1C2-EBF9F9927E56}" dt="2023-09-08T13:25:04.125" v="1611" actId="20577"/>
          <ac:graphicFrameMkLst>
            <pc:docMk/>
            <pc:sldMk cId="123089539" sldId="256"/>
            <ac:graphicFrameMk id="12" creationId="{BDA1112C-340B-6D5F-232B-E4F36CD1BD31}"/>
          </ac:graphicFrameMkLst>
        </pc:graphicFrameChg>
        <pc:graphicFrameChg chg="add mod modGraphic">
          <ac:chgData name="Jagruti Mahesh" userId="a58b039a-3b79-4291-a618-687952a135e2" providerId="ADAL" clId="{CBFFE822-5D4F-478E-A1C2-EBF9F9927E56}" dt="2023-09-08T13:29:36.488" v="1667" actId="1036"/>
          <ac:graphicFrameMkLst>
            <pc:docMk/>
            <pc:sldMk cId="123089539" sldId="256"/>
            <ac:graphicFrameMk id="13" creationId="{150B29D9-D625-079C-39C6-8BF4402349C0}"/>
          </ac:graphicFrameMkLst>
        </pc:graphicFrameChg>
        <pc:graphicFrameChg chg="del">
          <ac:chgData name="Jagruti Mahesh" userId="a58b039a-3b79-4291-a618-687952a135e2" providerId="ADAL" clId="{CBFFE822-5D4F-478E-A1C2-EBF9F9927E56}" dt="2023-09-08T07:45:19.328" v="15" actId="478"/>
          <ac:graphicFrameMkLst>
            <pc:docMk/>
            <pc:sldMk cId="123089539" sldId="256"/>
            <ac:graphicFrameMk id="14" creationId="{C4E4E158-1D6E-A361-BA3E-7C62E20E2437}"/>
          </ac:graphicFrameMkLst>
        </pc:graphicFrameChg>
        <pc:graphicFrameChg chg="del">
          <ac:chgData name="Jagruti Mahesh" userId="a58b039a-3b79-4291-a618-687952a135e2" providerId="ADAL" clId="{CBFFE822-5D4F-478E-A1C2-EBF9F9927E56}" dt="2023-09-08T07:46:04.137" v="24" actId="478"/>
          <ac:graphicFrameMkLst>
            <pc:docMk/>
            <pc:sldMk cId="123089539" sldId="256"/>
            <ac:graphicFrameMk id="53" creationId="{BFB39F30-258F-3EE7-998C-6204C6D2D964}"/>
          </ac:graphicFrameMkLst>
        </pc:graphicFrameChg>
        <pc:graphicFrameChg chg="del">
          <ac:chgData name="Jagruti Mahesh" userId="a58b039a-3b79-4291-a618-687952a135e2" providerId="ADAL" clId="{CBFFE822-5D4F-478E-A1C2-EBF9F9927E56}" dt="2023-09-08T07:46:00.437" v="23" actId="478"/>
          <ac:graphicFrameMkLst>
            <pc:docMk/>
            <pc:sldMk cId="123089539" sldId="256"/>
            <ac:graphicFrameMk id="54" creationId="{13B204C3-B9BE-5B11-CA42-8D8A864E1546}"/>
          </ac:graphicFrameMkLst>
        </pc:graphicFrameChg>
        <pc:picChg chg="add mod">
          <ac:chgData name="Jagruti Mahesh" userId="a58b039a-3b79-4291-a618-687952a135e2" providerId="ADAL" clId="{CBFFE822-5D4F-478E-A1C2-EBF9F9927E56}" dt="2023-09-08T13:31:47.326" v="1676" actId="1076"/>
          <ac:picMkLst>
            <pc:docMk/>
            <pc:sldMk cId="123089539" sldId="256"/>
            <ac:picMk id="1026" creationId="{2B5BFAD0-44CC-DEF4-8804-A8279E408A3C}"/>
          </ac:picMkLst>
        </pc:picChg>
        <pc:picChg chg="add del">
          <ac:chgData name="Jagruti Mahesh" userId="a58b039a-3b79-4291-a618-687952a135e2" providerId="ADAL" clId="{CBFFE822-5D4F-478E-A1C2-EBF9F9927E56}" dt="2023-09-08T13:32:16.723" v="1678" actId="478"/>
          <ac:picMkLst>
            <pc:docMk/>
            <pc:sldMk cId="123089539" sldId="256"/>
            <ac:picMk id="1028" creationId="{1986AEAD-81CA-38A7-3227-28AAAF54D88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5411" y="47193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4 Knowledge Organiser – Unit 2 Science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020176"/>
              </p:ext>
            </p:extLst>
          </p:nvPr>
        </p:nvGraphicFramePr>
        <p:xfrm>
          <a:off x="106569" y="593547"/>
          <a:ext cx="3142370" cy="30504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42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3733">
                <a:tc>
                  <a:txBody>
                    <a:bodyPr/>
                    <a:lstStyle/>
                    <a:p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KQ1: How is sound made? </a:t>
                      </a:r>
                      <a:endParaRPr lang="en-US" sz="1200" b="1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6691">
                <a:tc>
                  <a:txBody>
                    <a:bodyPr/>
                    <a:lstStyle/>
                    <a:p>
                      <a:pPr rtl="0" fontAlgn="base"/>
                      <a:r>
                        <a:rPr lang="en-GB" sz="1200" dirty="0">
                          <a:latin typeface="Sassoon Infant Rg" pitchFamily="50" charset="0"/>
                          <a:ea typeface="Sassoon Infant Rg" pitchFamily="50" charset="0"/>
                        </a:rPr>
                        <a:t>Energy comes in different forms and can be neither created nor destroyed, only changed from one form to another. </a:t>
                      </a:r>
                    </a:p>
                    <a:p>
                      <a:pPr rtl="0" fontAlgn="base"/>
                      <a:endParaRPr lang="en-GB" sz="12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rtl="0" fontAlgn="base"/>
                      <a:r>
                        <a:rPr lang="en-GB" sz="1200" dirty="0">
                          <a:latin typeface="Sassoon Infant Rg" pitchFamily="50" charset="0"/>
                          <a:ea typeface="Sassoon Infant Rg" pitchFamily="50" charset="0"/>
                        </a:rPr>
                        <a:t>Sound is generated </a:t>
                      </a:r>
                    </a:p>
                    <a:p>
                      <a:pPr rtl="0" fontAlgn="base"/>
                      <a:r>
                        <a:rPr lang="en-GB" sz="1200" dirty="0">
                          <a:latin typeface="Sassoon Infant Rg" pitchFamily="50" charset="0"/>
                          <a:ea typeface="Sassoon Infant Rg" pitchFamily="50" charset="0"/>
                        </a:rPr>
                        <a:t>when an object vibrates;</a:t>
                      </a:r>
                    </a:p>
                    <a:p>
                      <a:pPr rtl="0" fontAlgn="base"/>
                      <a:r>
                        <a:rPr lang="en-GB" sz="1200" dirty="0">
                          <a:latin typeface="Sassoon Infant Rg" pitchFamily="50" charset="0"/>
                          <a:ea typeface="Sassoon Infant Rg" pitchFamily="50" charset="0"/>
                        </a:rPr>
                        <a:t>some of the energy from </a:t>
                      </a:r>
                    </a:p>
                    <a:p>
                      <a:pPr rtl="0" fontAlgn="base"/>
                      <a:r>
                        <a:rPr lang="en-GB" sz="1200" dirty="0">
                          <a:latin typeface="Sassoon Infant Rg" pitchFamily="50" charset="0"/>
                          <a:ea typeface="Sassoon Infant Rg" pitchFamily="50" charset="0"/>
                        </a:rPr>
                        <a:t>the vibrating object is </a:t>
                      </a:r>
                    </a:p>
                    <a:p>
                      <a:pPr rtl="0" fontAlgn="base"/>
                      <a:r>
                        <a:rPr lang="en-GB" sz="1200" dirty="0">
                          <a:latin typeface="Sassoon Infant Rg" pitchFamily="50" charset="0"/>
                          <a:ea typeface="Sassoon Infant Rg" pitchFamily="50" charset="0"/>
                        </a:rPr>
                        <a:t>transferred to the air, </a:t>
                      </a:r>
                    </a:p>
                    <a:p>
                      <a:pPr rtl="0" fontAlgn="base"/>
                      <a:r>
                        <a:rPr lang="en-GB" sz="1200" dirty="0">
                          <a:latin typeface="Sassoon Infant Rg" pitchFamily="50" charset="0"/>
                          <a:ea typeface="Sassoon Infant Rg" pitchFamily="50" charset="0"/>
                        </a:rPr>
                        <a:t>making the air particles </a:t>
                      </a:r>
                    </a:p>
                    <a:p>
                      <a:pPr rtl="0" fontAlgn="base"/>
                      <a:r>
                        <a:rPr lang="en-GB" sz="1200" dirty="0">
                          <a:latin typeface="Sassoon Infant Rg" pitchFamily="50" charset="0"/>
                          <a:ea typeface="Sassoon Infant Rg" pitchFamily="50" charset="0"/>
                        </a:rPr>
                        <a:t>move.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-1" y="280545"/>
            <a:ext cx="984656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 u="sng" dirty="0">
                <a:latin typeface="Sassoon Infant Rg" pitchFamily="50" charset="0"/>
                <a:ea typeface="Sassoon Infant Rg" pitchFamily="50" charset="0"/>
              </a:rPr>
              <a:t>Sound </a:t>
            </a:r>
            <a:endParaRPr lang="en-GB" sz="1400" b="1" u="sng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BF4E6C8-86D5-D3EC-5C4F-C750872C8F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7218113"/>
              </p:ext>
            </p:extLst>
          </p:nvPr>
        </p:nvGraphicFramePr>
        <p:xfrm>
          <a:off x="3313255" y="588323"/>
          <a:ext cx="3203599" cy="30504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035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3733">
                <a:tc>
                  <a:txBody>
                    <a:bodyPr/>
                    <a:lstStyle/>
                    <a:p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KQ2: How does sound travel? </a:t>
                      </a:r>
                      <a:endParaRPr lang="en-US" sz="1200" b="1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6691">
                <a:tc>
                  <a:txBody>
                    <a:bodyPr/>
                    <a:lstStyle/>
                    <a:p>
                      <a:pPr rtl="0" fontAlgn="base"/>
                      <a:r>
                        <a:rPr lang="en-GB" sz="1100" dirty="0">
                          <a:latin typeface="Sassoon Infant Rg" pitchFamily="50" charset="0"/>
                          <a:ea typeface="Sassoon Infant Rg" pitchFamily="50" charset="0"/>
                        </a:rPr>
                        <a:t>Sound is a form of energy that transfers in a longitudinal wave. </a:t>
                      </a:r>
                    </a:p>
                    <a:p>
                      <a:pPr rtl="0" fontAlgn="base"/>
                      <a:endParaRPr lang="en-GB" sz="11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rtl="0" fontAlgn="base"/>
                      <a:r>
                        <a:rPr lang="en-GB" sz="1100" dirty="0">
                          <a:latin typeface="Sassoon Infant Rg" pitchFamily="50" charset="0"/>
                          <a:ea typeface="Sassoon Infant Rg" pitchFamily="50" charset="0"/>
                        </a:rPr>
                        <a:t>Sound can travel in two ways: through air to your ears ( this is how TV speakers work) or through an object/ material like stone, brick, water and glass. </a:t>
                      </a:r>
                    </a:p>
                    <a:p>
                      <a:pPr rtl="0" fontAlgn="base"/>
                      <a:endParaRPr lang="en-GB" sz="11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rtl="0" fontAlgn="base"/>
                      <a:r>
                        <a:rPr lang="en-GB" sz="1100" dirty="0">
                          <a:latin typeface="Sassoon Infant Rg" pitchFamily="50" charset="0"/>
                          <a:ea typeface="Sassoon Infant Rg" pitchFamily="50" charset="0"/>
                        </a:rPr>
                        <a:t>When a guitar string is plucked or a drum skin is hit, you can see the material vibrate. </a:t>
                      </a:r>
                    </a:p>
                    <a:p>
                      <a:pPr rtl="0" fontAlgn="base"/>
                      <a:endParaRPr lang="en-GB" sz="11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rtl="0" fontAlgn="base"/>
                      <a:r>
                        <a:rPr lang="en-GB" sz="1100" dirty="0">
                          <a:latin typeface="Sassoon Infant Rg" pitchFamily="50" charset="0"/>
                          <a:ea typeface="Sassoon Infant Rg" pitchFamily="50" charset="0"/>
                        </a:rPr>
                        <a:t>Sound travels through a medium (e.g., particles in the air) and thus sounds do </a:t>
                      </a:r>
                      <a:r>
                        <a:rPr lang="en-GB" sz="1100" u="sng" dirty="0">
                          <a:latin typeface="Sassoon Infant Rg" pitchFamily="50" charset="0"/>
                          <a:ea typeface="Sassoon Infant Rg" pitchFamily="50" charset="0"/>
                        </a:rPr>
                        <a:t>not</a:t>
                      </a:r>
                      <a:r>
                        <a:rPr lang="en-GB" sz="1100" dirty="0">
                          <a:latin typeface="Sassoon Infant Rg" pitchFamily="50" charset="0"/>
                          <a:ea typeface="Sassoon Infant Rg" pitchFamily="50" charset="0"/>
                        </a:rPr>
                        <a:t> travel through a vacuum which has no particles in it at all.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B3722D8-8399-C4BE-C75D-A993F91BCD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0582996"/>
              </p:ext>
            </p:extLst>
          </p:nvPr>
        </p:nvGraphicFramePr>
        <p:xfrm>
          <a:off x="6581170" y="588322"/>
          <a:ext cx="3203598" cy="417232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035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2328">
                <a:tc>
                  <a:txBody>
                    <a:bodyPr/>
                    <a:lstStyle/>
                    <a:p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KQ3: How do I hear sounds? </a:t>
                      </a:r>
                      <a:endParaRPr lang="en-US" sz="1200" b="1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9995">
                <a:tc>
                  <a:txBody>
                    <a:bodyPr/>
                    <a:lstStyle/>
                    <a:p>
                      <a:pPr rtl="0" fontAlgn="base">
                        <a:lnSpc>
                          <a:spcPct val="150000"/>
                        </a:lnSpc>
                      </a:pPr>
                      <a:r>
                        <a:rPr lang="en-GB" sz="1100" dirty="0">
                          <a:latin typeface="Sassoon Infant Rg" pitchFamily="50" charset="0"/>
                          <a:ea typeface="Sassoon Infant Rg" pitchFamily="50" charset="0"/>
                        </a:rPr>
                        <a:t>We hear sound from the </a:t>
                      </a:r>
                      <a:r>
                        <a:rPr lang="en-GB" sz="1100" b="0" u="sng" dirty="0">
                          <a:latin typeface="Sassoon Infant Rg" pitchFamily="50" charset="0"/>
                          <a:ea typeface="Sassoon Infant Rg" pitchFamily="50" charset="0"/>
                        </a:rPr>
                        <a:t>ear. </a:t>
                      </a:r>
                    </a:p>
                    <a:p>
                      <a:pPr algn="l" rtl="0" fontAlgn="base">
                        <a:lnSpc>
                          <a:spcPct val="150000"/>
                        </a:lnSpc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The outer ear – the part that we can see on the side of our heads  </a:t>
                      </a:r>
                    </a:p>
                    <a:p>
                      <a:pPr algn="l" rtl="0" fontAlgn="base">
                        <a:lnSpc>
                          <a:spcPct val="150000"/>
                        </a:lnSpc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The middle ear – contains the </a:t>
                      </a:r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hammer, anvil and stirrup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 – the middle part of the ear (the three smallest bones in the body). </a:t>
                      </a:r>
                    </a:p>
                    <a:p>
                      <a:pPr algn="l" rtl="0" fontAlgn="base">
                        <a:lnSpc>
                          <a:spcPct val="150000"/>
                        </a:lnSpc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The inner ear – contains the</a:t>
                      </a:r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 cochlea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, which turns the vibrations into </a:t>
                      </a:r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electrical signals.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 </a:t>
                      </a:r>
                    </a:p>
                    <a:p>
                      <a:pPr algn="l" rtl="0" fontAlgn="base">
                        <a:lnSpc>
                          <a:spcPct val="150000"/>
                        </a:lnSpc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That the outer ear </a:t>
                      </a:r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funnels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 the sound into our heads through the </a:t>
                      </a:r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ear canal.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 </a:t>
                      </a:r>
                    </a:p>
                    <a:p>
                      <a:pPr algn="l" rtl="0" fontAlgn="base">
                        <a:lnSpc>
                          <a:spcPct val="150000"/>
                        </a:lnSpc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That the air vibrates and hits our </a:t>
                      </a:r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ear drums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 and makes them </a:t>
                      </a:r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vibrate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.  </a:t>
                      </a:r>
                    </a:p>
                    <a:p>
                      <a:pPr algn="l" rtl="0" fontAlgn="base">
                        <a:lnSpc>
                          <a:spcPct val="150000"/>
                        </a:lnSpc>
                      </a:pP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That the </a:t>
                      </a:r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vibration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 is then sent as </a:t>
                      </a:r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signals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 through the </a:t>
                      </a:r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auditory nerve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 to our brain and then we can </a:t>
                      </a:r>
                      <a:r>
                        <a:rPr lang="en-GB" sz="1100" b="1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hear</a:t>
                      </a:r>
                      <a:r>
                        <a:rPr lang="en-GB" sz="1100" b="0" i="0" dirty="0">
                          <a:solidFill>
                            <a:srgbClr val="000000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</a:rPr>
                        <a:t> it as a sound we recognise. </a:t>
                      </a:r>
                      <a:endParaRPr lang="en-GB" sz="11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C5BFCC5-F63B-FF08-8A1B-2C3DC620A5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9544627"/>
              </p:ext>
            </p:extLst>
          </p:nvPr>
        </p:nvGraphicFramePr>
        <p:xfrm>
          <a:off x="106569" y="3729837"/>
          <a:ext cx="3142370" cy="305565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42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03919">
                <a:tc>
                  <a:txBody>
                    <a:bodyPr/>
                    <a:lstStyle/>
                    <a:p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KQ4: What happens when </a:t>
                      </a:r>
                    </a:p>
                    <a:p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volume of a sound gets</a:t>
                      </a:r>
                    </a:p>
                    <a:p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louder or quieter?</a:t>
                      </a:r>
                      <a:r>
                        <a:rPr lang="en-GB" sz="1400" b="0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</a:t>
                      </a:r>
                      <a:endParaRPr lang="en-US" sz="14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1280">
                <a:tc>
                  <a:txBody>
                    <a:bodyPr/>
                    <a:lstStyle/>
                    <a:p>
                      <a:pPr rtl="0" fontAlgn="base"/>
                      <a:endParaRPr lang="en-GB" sz="12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rtl="0" fontAlgn="base"/>
                      <a:r>
                        <a:rPr lang="en-GB" sz="1200" dirty="0">
                          <a:latin typeface="Sassoon Infant Rg" pitchFamily="50" charset="0"/>
                          <a:ea typeface="Sassoon Infant Rg" pitchFamily="50" charset="0"/>
                        </a:rPr>
                        <a:t>Volume is how loud or quiet a sound is and that this is determined by the amount of energy in the wave (e.g., from how hard or soft a percussion instrument is hit).</a:t>
                      </a:r>
                    </a:p>
                    <a:p>
                      <a:pPr rtl="0" fontAlgn="base"/>
                      <a:endParaRPr lang="en-GB" sz="12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rtl="0" fontAlgn="base"/>
                      <a:endParaRPr lang="en-GB" sz="12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rtl="0" fontAlgn="base"/>
                      <a:r>
                        <a:rPr lang="en-GB" sz="1200" dirty="0">
                          <a:latin typeface="Sassoon Infant Rg" pitchFamily="50" charset="0"/>
                          <a:ea typeface="Sassoon Infant Rg" pitchFamily="50" charset="0"/>
                        </a:rPr>
                        <a:t>The volume of a sound is quieter if the listener is further away from the object.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BDA1112C-340B-6D5F-232B-E4F36CD1BD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6879313"/>
              </p:ext>
            </p:extLst>
          </p:nvPr>
        </p:nvGraphicFramePr>
        <p:xfrm>
          <a:off x="3313255" y="3724612"/>
          <a:ext cx="3203599" cy="305042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035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3733">
                <a:tc>
                  <a:txBody>
                    <a:bodyPr/>
                    <a:lstStyle/>
                    <a:p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KQ5: What happens when the pitch of a sound gets higher or lower?</a:t>
                      </a:r>
                      <a:r>
                        <a:rPr lang="en-GB" sz="1400" b="0" i="0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</a:t>
                      </a:r>
                      <a:endParaRPr lang="en-US" sz="14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6691">
                <a:tc>
                  <a:txBody>
                    <a:bodyPr/>
                    <a:lstStyle/>
                    <a:p>
                      <a:pPr rtl="0" fontAlgn="base"/>
                      <a:r>
                        <a:rPr lang="en-GB" sz="1200" dirty="0">
                          <a:latin typeface="Sassoon Infant Rg" pitchFamily="50" charset="0"/>
                          <a:ea typeface="Sassoon Infant Rg" pitchFamily="50" charset="0"/>
                        </a:rPr>
                        <a:t>Pitch is how high or low a sound is and that this is determined by how many vibrations per second are being made by vibrating object; the number of vibrations per second is called frequency. </a:t>
                      </a:r>
                    </a:p>
                    <a:p>
                      <a:pPr rtl="0" fontAlgn="base"/>
                      <a:endParaRPr lang="en-GB" sz="12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rtl="0" fontAlgn="base"/>
                      <a:r>
                        <a:rPr lang="en-GB" sz="1200" dirty="0">
                          <a:latin typeface="Sassoon Infant Rg" pitchFamily="50" charset="0"/>
                          <a:ea typeface="Sassoon Infant Rg" pitchFamily="50" charset="0"/>
                        </a:rPr>
                        <a:t>The shorter the vibrating object, the hight the sound. </a:t>
                      </a:r>
                    </a:p>
                    <a:p>
                      <a:pPr rtl="0" fontAlgn="base"/>
                      <a:endParaRPr lang="en-GB" sz="12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  <a:p>
                      <a:pPr rtl="0" fontAlgn="base"/>
                      <a:r>
                        <a:rPr lang="en-GB" sz="1200" dirty="0">
                          <a:latin typeface="Sassoon Infant Rg" pitchFamily="50" charset="0"/>
                          <a:ea typeface="Sassoon Infant Rg" pitchFamily="50" charset="0"/>
                        </a:rPr>
                        <a:t>The longer the vibrating object, the lower the pitch of the sound.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50B29D9-D625-079C-39C6-8BF4402349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022677"/>
              </p:ext>
            </p:extLst>
          </p:nvPr>
        </p:nvGraphicFramePr>
        <p:xfrm>
          <a:off x="6581170" y="4822548"/>
          <a:ext cx="3203598" cy="196268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2035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91107">
                <a:tc>
                  <a:txBody>
                    <a:bodyPr/>
                    <a:lstStyle/>
                    <a:p>
                      <a:r>
                        <a:rPr lang="en-GB" sz="1400" b="1" i="0" u="none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KQ6: How did Alexander Graham Bell help everyone share sounds across distances? </a:t>
                      </a:r>
                      <a:endParaRPr lang="en-US" sz="1400" b="1" u="none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1381">
                <a:tc>
                  <a:txBody>
                    <a:bodyPr/>
                    <a:lstStyle/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Alexander Graham Bell is famous</a:t>
                      </a:r>
                    </a:p>
                    <a:p>
                      <a:pPr rtl="0" fontAlgn="base"/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for inventing the telephone.</a:t>
                      </a:r>
                    </a:p>
                    <a:p>
                      <a:pPr rtl="0" fontAlgn="base"/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He experimented with transmitting</a:t>
                      </a:r>
                    </a:p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speech: sending sound from one </a:t>
                      </a:r>
                    </a:p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place to another.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" name="Picture 2" descr="sound icon">
            <a:extLst>
              <a:ext uri="{FF2B5EF4-FFF2-40B4-BE49-F238E27FC236}">
                <a16:creationId xmlns:a16="http://schemas.microsoft.com/office/drawing/2014/main" id="{022FF10F-864E-C537-86DE-209ECD03A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629" y="437659"/>
            <a:ext cx="768030" cy="768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nd wave icon">
            <a:extLst>
              <a:ext uri="{FF2B5EF4-FFF2-40B4-BE49-F238E27FC236}">
                <a16:creationId xmlns:a16="http://schemas.microsoft.com/office/drawing/2014/main" id="{FB68CBE3-368A-73C6-5795-A46A60E842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582" y="437762"/>
            <a:ext cx="768030" cy="768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human ear icon">
            <a:extLst>
              <a:ext uri="{FF2B5EF4-FFF2-40B4-BE49-F238E27FC236}">
                <a16:creationId xmlns:a16="http://schemas.microsoft.com/office/drawing/2014/main" id="{C61BC24D-07EB-A87D-5369-2B323709A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0773" y="650225"/>
            <a:ext cx="555464" cy="55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volume icon">
            <a:extLst>
              <a:ext uri="{FF2B5EF4-FFF2-40B4-BE49-F238E27FC236}">
                <a16:creationId xmlns:a16="http://schemas.microsoft.com/office/drawing/2014/main" id="{981E59E6-574A-83CD-7D7E-3227ADCF48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051" y="3724612"/>
            <a:ext cx="707185" cy="70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A9DAA19-9C31-7125-A925-77A9D62DE8B1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58822" y="1946970"/>
            <a:ext cx="1590117" cy="117288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0D68A29-7137-AFE1-A1BC-9F326FD0F769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94542" y="6021342"/>
            <a:ext cx="571337" cy="56234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4DDB8C1-3694-9059-2D13-5C74B55C6E17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9637202">
            <a:off x="5432913" y="6038388"/>
            <a:ext cx="571337" cy="56234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8C342D4-214D-4700-F953-42E2174C9A43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4253"/>
          <a:stretch/>
        </p:blipFill>
        <p:spPr>
          <a:xfrm>
            <a:off x="8979341" y="5659873"/>
            <a:ext cx="689702" cy="1050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5" ma:contentTypeDescription="Create a new document." ma:contentTypeScope="" ma:versionID="5d278dcc75e9fad58b7f1e9667068bc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7bc13bbde5c56bf77bb7682043c97838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98CBDAB-9AB0-4311-94DF-3227207C48C2}">
  <ds:schemaRefs>
    <ds:schemaRef ds:uri="http://purl.org/dc/terms/"/>
    <ds:schemaRef ds:uri="http://schemas.microsoft.com/office/2006/documentManagement/types"/>
    <ds:schemaRef ds:uri="http://purl.org/dc/elements/1.1/"/>
    <ds:schemaRef ds:uri="http://purl.org/dc/dcmitype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f49ca046-d2e9-4e39-92cd-a5365d2ef08b"/>
    <ds:schemaRef ds:uri="c7b139f2-2bea-443c-a312-cfb4d6494f62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C8DF1AEF-12FC-40F7-9C9D-65232C59981D}">
  <ds:schemaRefs>
    <ds:schemaRef ds:uri="c7b139f2-2bea-443c-a312-cfb4d6494f62"/>
    <ds:schemaRef ds:uri="f49ca046-d2e9-4e39-92cd-a5365d2ef08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1582</TotalTime>
  <Words>493</Words>
  <Application>Microsoft Office PowerPoint</Application>
  <PresentationFormat>A4 Paper (210x297 mm)</PresentationFormat>
  <Paragraphs>50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| Year 4 Knowledge Organiser – Unit 2 Science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Jonathan Vella-Blake</cp:lastModifiedBy>
  <cp:revision>4</cp:revision>
  <cp:lastPrinted>2023-02-03T14:06:05Z</cp:lastPrinted>
  <dcterms:created xsi:type="dcterms:W3CDTF">2017-10-15T20:56:30Z</dcterms:created>
  <dcterms:modified xsi:type="dcterms:W3CDTF">2023-09-27T08:11:35Z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MediaServiceImageTags">
    <vt:lpwstr/>
  </property>
</Properties>
</file>