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8" d="100"/>
          <a:sy n="98" d="100"/>
        </p:scale>
        <p:origin x="390" y="-13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DF3A02E8-4B93-4A3C-A40A-D4D7D4478B53}"/>
    <pc:docChg chg="custSel modSld">
      <pc:chgData name="Emily Ballard" userId="e29cedb5-2aa4-4183-be4d-eb86d91ebcd8" providerId="ADAL" clId="{DF3A02E8-4B93-4A3C-A40A-D4D7D4478B53}" dt="2023-10-05T10:56:50.850" v="125" actId="14100"/>
      <pc:docMkLst>
        <pc:docMk/>
      </pc:docMkLst>
      <pc:sldChg chg="modSp mod">
        <pc:chgData name="Emily Ballard" userId="e29cedb5-2aa4-4183-be4d-eb86d91ebcd8" providerId="ADAL" clId="{DF3A02E8-4B93-4A3C-A40A-D4D7D4478B53}" dt="2023-10-05T10:56:50.850" v="125" actId="14100"/>
        <pc:sldMkLst>
          <pc:docMk/>
          <pc:sldMk cId="123089539" sldId="256"/>
        </pc:sldMkLst>
        <pc:graphicFrameChg chg="modGraphic">
          <ac:chgData name="Emily Ballard" userId="e29cedb5-2aa4-4183-be4d-eb86d91ebcd8" providerId="ADAL" clId="{DF3A02E8-4B93-4A3C-A40A-D4D7D4478B53}" dt="2023-10-05T10:50:33.933" v="58" actId="20577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Graphic">
          <ac:chgData name="Emily Ballard" userId="e29cedb5-2aa4-4183-be4d-eb86d91ebcd8" providerId="ADAL" clId="{DF3A02E8-4B93-4A3C-A40A-D4D7D4478B53}" dt="2023-10-05T10:54:19.119" v="99" actId="14100"/>
          <ac:graphicFrameMkLst>
            <pc:docMk/>
            <pc:sldMk cId="123089539" sldId="256"/>
            <ac:graphicFrameMk id="7" creationId="{7DE8FF0B-ABFD-5983-F967-0D94286B1B03}"/>
          </ac:graphicFrameMkLst>
        </pc:graphicFrameChg>
        <pc:graphicFrameChg chg="mod modGraphic">
          <ac:chgData name="Emily Ballard" userId="e29cedb5-2aa4-4183-be4d-eb86d91ebcd8" providerId="ADAL" clId="{DF3A02E8-4B93-4A3C-A40A-D4D7D4478B53}" dt="2023-10-05T10:55:01.374" v="113" actId="20577"/>
          <ac:graphicFrameMkLst>
            <pc:docMk/>
            <pc:sldMk cId="123089539" sldId="256"/>
            <ac:graphicFrameMk id="8" creationId="{A467378E-2696-0866-509F-37418E52312A}"/>
          </ac:graphicFrameMkLst>
        </pc:graphicFrameChg>
        <pc:graphicFrameChg chg="mod modGraphic">
          <ac:chgData name="Emily Ballard" userId="e29cedb5-2aa4-4183-be4d-eb86d91ebcd8" providerId="ADAL" clId="{DF3A02E8-4B93-4A3C-A40A-D4D7D4478B53}" dt="2023-10-05T10:55:29.799" v="118" actId="20577"/>
          <ac:graphicFrameMkLst>
            <pc:docMk/>
            <pc:sldMk cId="123089539" sldId="256"/>
            <ac:graphicFrameMk id="10" creationId="{72B86EA9-9B40-107A-5918-CA27E41F36F2}"/>
          </ac:graphicFrameMkLst>
        </pc:graphicFrameChg>
        <pc:graphicFrameChg chg="mod modGraphic">
          <ac:chgData name="Emily Ballard" userId="e29cedb5-2aa4-4183-be4d-eb86d91ebcd8" providerId="ADAL" clId="{DF3A02E8-4B93-4A3C-A40A-D4D7D4478B53}" dt="2023-10-05T10:56:10.168" v="123" actId="20577"/>
          <ac:graphicFrameMkLst>
            <pc:docMk/>
            <pc:sldMk cId="123089539" sldId="256"/>
            <ac:graphicFrameMk id="12" creationId="{72077116-C0BB-1D96-F563-E2C7086580F0}"/>
          </ac:graphicFrameMkLst>
        </pc:graphicFrameChg>
        <pc:graphicFrameChg chg="modGraphic">
          <ac:chgData name="Emily Ballard" userId="e29cedb5-2aa4-4183-be4d-eb86d91ebcd8" providerId="ADAL" clId="{DF3A02E8-4B93-4A3C-A40A-D4D7D4478B53}" dt="2023-10-05T10:56:50.850" v="125" actId="14100"/>
          <ac:graphicFrameMkLst>
            <pc:docMk/>
            <pc:sldMk cId="123089539" sldId="256"/>
            <ac:graphicFrameMk id="13" creationId="{24F7D027-995E-71AD-080A-0E5B546EDF7A}"/>
          </ac:graphicFrameMkLst>
        </pc:graphicFrameChg>
        <pc:picChg chg="mod">
          <ac:chgData name="Emily Ballard" userId="e29cedb5-2aa4-4183-be4d-eb86d91ebcd8" providerId="ADAL" clId="{DF3A02E8-4B93-4A3C-A40A-D4D7D4478B53}" dt="2023-10-05T10:56:27.317" v="124" actId="1076"/>
          <ac:picMkLst>
            <pc:docMk/>
            <pc:sldMk cId="123089539" sldId="256"/>
            <ac:picMk id="18" creationId="{B006F4EE-48FB-20CF-4B66-FA57F8739161}"/>
          </ac:picMkLst>
        </pc:picChg>
        <pc:picChg chg="mod">
          <ac:chgData name="Emily Ballard" userId="e29cedb5-2aa4-4183-be4d-eb86d91ebcd8" providerId="ADAL" clId="{DF3A02E8-4B93-4A3C-A40A-D4D7D4478B53}" dt="2023-10-05T10:51:53.592" v="73" actId="1076"/>
          <ac:picMkLst>
            <pc:docMk/>
            <pc:sldMk cId="123089539" sldId="256"/>
            <ac:picMk id="20" creationId="{3B8DCB13-BB54-4D11-8C15-B2C1252BDA3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0A089B96-FC2C-2091-5571-39E49D4009D2}"/>
              </a:ext>
            </a:extLst>
          </p:cNvPr>
          <p:cNvSpPr/>
          <p:nvPr/>
        </p:nvSpPr>
        <p:spPr>
          <a:xfrm rot="5400000">
            <a:off x="7271547" y="2441871"/>
            <a:ext cx="3730436" cy="11828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3A65BD73-CFE3-8ED2-F4FB-08966797162C}"/>
              </a:ext>
            </a:extLst>
          </p:cNvPr>
          <p:cNvSpPr/>
          <p:nvPr/>
        </p:nvSpPr>
        <p:spPr>
          <a:xfrm>
            <a:off x="9473384" y="3342918"/>
            <a:ext cx="360202" cy="380809"/>
          </a:xfrm>
          <a:prstGeom prst="ellipse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519539" y="270805"/>
            <a:ext cx="10379156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	</a:t>
            </a:r>
            <a:r>
              <a:rPr lang="en-US" sz="1600" b="1" dirty="0">
                <a:latin typeface="Sassoon Infant Rg" pitchFamily="50" charset="0"/>
                <a:ea typeface="Sassoon Infant Rg" pitchFamily="50" charset="0"/>
              </a:rPr>
              <a:t>Year 6 Knowledge Organiser – Unit 2 History    </a:t>
            </a:r>
            <a:r>
              <a:rPr lang="en-GB" sz="1600" b="1" i="0" u="sng" dirty="0">
                <a:solidFill>
                  <a:srgbClr val="000000"/>
                </a:solidFill>
                <a:effectLst/>
                <a:latin typeface="Sassoon Infant Rg" pitchFamily="50" charset="0"/>
                <a:ea typeface="Sassoon Infant Rg" pitchFamily="50" charset="0"/>
              </a:rPr>
              <a:t>Were the Victorian times a Dark Age or a Golden Age?  </a:t>
            </a:r>
            <a:br>
              <a:rPr lang="en-GB" sz="1400" b="1" u="sng" dirty="0">
                <a:latin typeface="Sassoon Infant Rg" pitchFamily="50" charset="0"/>
                <a:ea typeface="Sassoon Infant Rg" pitchFamily="50" charset="0"/>
              </a:rPr>
            </a:br>
            <a:r>
              <a:rPr lang="en-US" sz="1600" b="1" dirty="0"/>
              <a:t>	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552469"/>
              </p:ext>
            </p:extLst>
          </p:nvPr>
        </p:nvGraphicFramePr>
        <p:xfrm>
          <a:off x="46381" y="367057"/>
          <a:ext cx="4337078" cy="282673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370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4055">
                <a:tc>
                  <a:txBody>
                    <a:bodyPr/>
                    <a:lstStyle/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  What was the industrial revolution?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90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Industrial Revolution = vast changes to the world that began in Britain and that accelerated the creation of the modern world as we understand it.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Shift to where most people worked on farms and/or made things by hand to one where things made in factories.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Start of the Industrial Revolution = 15% of people in Britain lived in towns and cities. </a:t>
                      </a: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1900 = 85% lived in towns and cities. 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Science increasingly influenced new technologies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Factories produced a lot of air pollution = health problems and changed the way that many towns and cities looked.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Children were often sent to work long hours in factories and mines</a:t>
                      </a:r>
                      <a:r>
                        <a:rPr lang="en-GB" sz="1000" dirty="0">
                          <a:solidFill>
                            <a:srgbClr val="000000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>
            <a:cxnSpLocks/>
          </p:cNvCxnSpPr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394E563C-34DD-62B5-204C-89391BC744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62367"/>
              </p:ext>
            </p:extLst>
          </p:nvPr>
        </p:nvGraphicFramePr>
        <p:xfrm>
          <a:off x="8410907" y="382792"/>
          <a:ext cx="1382814" cy="21145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382814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1936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HISTORICAL CONTEXT</a:t>
                      </a:r>
                      <a:endParaRPr lang="en-GB" sz="6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</a:tbl>
          </a:graphicData>
        </a:graphic>
      </p:graphicFrame>
      <p:sp>
        <p:nvSpPr>
          <p:cNvPr id="1027" name="Oval 1026">
            <a:extLst>
              <a:ext uri="{FF2B5EF4-FFF2-40B4-BE49-F238E27FC236}">
                <a16:creationId xmlns:a16="http://schemas.microsoft.com/office/drawing/2014/main" id="{218503E5-64EE-C115-B7FD-1F9CC388D8F2}"/>
              </a:ext>
            </a:extLst>
          </p:cNvPr>
          <p:cNvSpPr/>
          <p:nvPr/>
        </p:nvSpPr>
        <p:spPr>
          <a:xfrm>
            <a:off x="9473384" y="692574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028" name="Oval 1027">
            <a:extLst>
              <a:ext uri="{FF2B5EF4-FFF2-40B4-BE49-F238E27FC236}">
                <a16:creationId xmlns:a16="http://schemas.microsoft.com/office/drawing/2014/main" id="{8ED33CFA-BA5F-7A4C-2F29-A6FEA0A84588}"/>
              </a:ext>
            </a:extLst>
          </p:cNvPr>
          <p:cNvSpPr/>
          <p:nvPr/>
        </p:nvSpPr>
        <p:spPr>
          <a:xfrm>
            <a:off x="9060324" y="780690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29" name="Straight Connector 1028">
            <a:extLst>
              <a:ext uri="{FF2B5EF4-FFF2-40B4-BE49-F238E27FC236}">
                <a16:creationId xmlns:a16="http://schemas.microsoft.com/office/drawing/2014/main" id="{BD3930FE-A4E0-4385-A14E-AAC3D1221771}"/>
              </a:ext>
            </a:extLst>
          </p:cNvPr>
          <p:cNvCxnSpPr>
            <a:cxnSpLocks/>
            <a:stCxn id="1028" idx="6"/>
          </p:cNvCxnSpPr>
          <p:nvPr/>
        </p:nvCxnSpPr>
        <p:spPr>
          <a:xfrm>
            <a:off x="9237436" y="882978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6" name="Oval 1035">
            <a:extLst>
              <a:ext uri="{FF2B5EF4-FFF2-40B4-BE49-F238E27FC236}">
                <a16:creationId xmlns:a16="http://schemas.microsoft.com/office/drawing/2014/main" id="{6496AE26-FB58-00BC-EF6E-E2B1AC644AEB}"/>
              </a:ext>
            </a:extLst>
          </p:cNvPr>
          <p:cNvSpPr/>
          <p:nvPr/>
        </p:nvSpPr>
        <p:spPr>
          <a:xfrm>
            <a:off x="9466321" y="1150141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037" name="Oval 1036">
            <a:extLst>
              <a:ext uri="{FF2B5EF4-FFF2-40B4-BE49-F238E27FC236}">
                <a16:creationId xmlns:a16="http://schemas.microsoft.com/office/drawing/2014/main" id="{ABEBAD18-4D3F-D99D-2373-D09137A0436A}"/>
              </a:ext>
            </a:extLst>
          </p:cNvPr>
          <p:cNvSpPr/>
          <p:nvPr/>
        </p:nvSpPr>
        <p:spPr>
          <a:xfrm>
            <a:off x="9053261" y="1238257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38" name="Straight Connector 1037">
            <a:extLst>
              <a:ext uri="{FF2B5EF4-FFF2-40B4-BE49-F238E27FC236}">
                <a16:creationId xmlns:a16="http://schemas.microsoft.com/office/drawing/2014/main" id="{30E1FB55-AE4D-7294-50FF-9EF7C55E9DB4}"/>
              </a:ext>
            </a:extLst>
          </p:cNvPr>
          <p:cNvCxnSpPr>
            <a:cxnSpLocks/>
            <a:stCxn id="1037" idx="6"/>
          </p:cNvCxnSpPr>
          <p:nvPr/>
        </p:nvCxnSpPr>
        <p:spPr>
          <a:xfrm>
            <a:off x="9230373" y="1340545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9" name="Oval 1038">
            <a:extLst>
              <a:ext uri="{FF2B5EF4-FFF2-40B4-BE49-F238E27FC236}">
                <a16:creationId xmlns:a16="http://schemas.microsoft.com/office/drawing/2014/main" id="{8E9B4C5B-D33C-F555-D9CE-ACB0B8628547}"/>
              </a:ext>
            </a:extLst>
          </p:cNvPr>
          <p:cNvSpPr/>
          <p:nvPr/>
        </p:nvSpPr>
        <p:spPr>
          <a:xfrm>
            <a:off x="9466321" y="1725884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040" name="Oval 1039">
            <a:extLst>
              <a:ext uri="{FF2B5EF4-FFF2-40B4-BE49-F238E27FC236}">
                <a16:creationId xmlns:a16="http://schemas.microsoft.com/office/drawing/2014/main" id="{FA5CDDD9-22F3-D480-2460-85A926EBD25F}"/>
              </a:ext>
            </a:extLst>
          </p:cNvPr>
          <p:cNvSpPr/>
          <p:nvPr/>
        </p:nvSpPr>
        <p:spPr>
          <a:xfrm>
            <a:off x="9053261" y="1814000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41" name="Straight Connector 1040">
            <a:extLst>
              <a:ext uri="{FF2B5EF4-FFF2-40B4-BE49-F238E27FC236}">
                <a16:creationId xmlns:a16="http://schemas.microsoft.com/office/drawing/2014/main" id="{83C110B6-9B17-0A0F-DE74-20B19B2D672F}"/>
              </a:ext>
            </a:extLst>
          </p:cNvPr>
          <p:cNvCxnSpPr>
            <a:cxnSpLocks/>
            <a:stCxn id="1040" idx="6"/>
          </p:cNvCxnSpPr>
          <p:nvPr/>
        </p:nvCxnSpPr>
        <p:spPr>
          <a:xfrm>
            <a:off x="9230373" y="1916288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42" name="Oval 1041">
            <a:extLst>
              <a:ext uri="{FF2B5EF4-FFF2-40B4-BE49-F238E27FC236}">
                <a16:creationId xmlns:a16="http://schemas.microsoft.com/office/drawing/2014/main" id="{E6046BA9-2E39-8DB7-776E-99C6F18616B2}"/>
              </a:ext>
            </a:extLst>
          </p:cNvPr>
          <p:cNvSpPr/>
          <p:nvPr/>
        </p:nvSpPr>
        <p:spPr>
          <a:xfrm>
            <a:off x="9469723" y="2250723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043" name="Oval 1042">
            <a:extLst>
              <a:ext uri="{FF2B5EF4-FFF2-40B4-BE49-F238E27FC236}">
                <a16:creationId xmlns:a16="http://schemas.microsoft.com/office/drawing/2014/main" id="{9217352C-4B83-E4A5-BDF1-D38204FD1864}"/>
              </a:ext>
            </a:extLst>
          </p:cNvPr>
          <p:cNvSpPr/>
          <p:nvPr/>
        </p:nvSpPr>
        <p:spPr>
          <a:xfrm>
            <a:off x="9056663" y="2338839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44" name="Straight Connector 1043">
            <a:extLst>
              <a:ext uri="{FF2B5EF4-FFF2-40B4-BE49-F238E27FC236}">
                <a16:creationId xmlns:a16="http://schemas.microsoft.com/office/drawing/2014/main" id="{BB00AF38-BD19-0501-D6B9-4771C1EDA2B6}"/>
              </a:ext>
            </a:extLst>
          </p:cNvPr>
          <p:cNvCxnSpPr>
            <a:cxnSpLocks/>
            <a:stCxn id="1043" idx="6"/>
          </p:cNvCxnSpPr>
          <p:nvPr/>
        </p:nvCxnSpPr>
        <p:spPr>
          <a:xfrm>
            <a:off x="9233775" y="2441127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45" name="Oval 1044">
            <a:extLst>
              <a:ext uri="{FF2B5EF4-FFF2-40B4-BE49-F238E27FC236}">
                <a16:creationId xmlns:a16="http://schemas.microsoft.com/office/drawing/2014/main" id="{2BF829CB-519E-AF5B-10B2-55A5A03AE28F}"/>
              </a:ext>
            </a:extLst>
          </p:cNvPr>
          <p:cNvSpPr/>
          <p:nvPr/>
        </p:nvSpPr>
        <p:spPr>
          <a:xfrm>
            <a:off x="9466321" y="2789735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046" name="Oval 1045">
            <a:extLst>
              <a:ext uri="{FF2B5EF4-FFF2-40B4-BE49-F238E27FC236}">
                <a16:creationId xmlns:a16="http://schemas.microsoft.com/office/drawing/2014/main" id="{89CE2789-A6B0-F630-E3C5-C076B2AC738C}"/>
              </a:ext>
            </a:extLst>
          </p:cNvPr>
          <p:cNvSpPr/>
          <p:nvPr/>
        </p:nvSpPr>
        <p:spPr>
          <a:xfrm>
            <a:off x="9053261" y="2877851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47" name="Straight Connector 1046">
            <a:extLst>
              <a:ext uri="{FF2B5EF4-FFF2-40B4-BE49-F238E27FC236}">
                <a16:creationId xmlns:a16="http://schemas.microsoft.com/office/drawing/2014/main" id="{71B3867B-0E6D-4792-6B3F-49A9989E8B26}"/>
              </a:ext>
            </a:extLst>
          </p:cNvPr>
          <p:cNvCxnSpPr>
            <a:cxnSpLocks/>
            <a:stCxn id="1046" idx="6"/>
          </p:cNvCxnSpPr>
          <p:nvPr/>
        </p:nvCxnSpPr>
        <p:spPr>
          <a:xfrm>
            <a:off x="9230373" y="2980139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49" name="Oval 1048">
            <a:extLst>
              <a:ext uri="{FF2B5EF4-FFF2-40B4-BE49-F238E27FC236}">
                <a16:creationId xmlns:a16="http://schemas.microsoft.com/office/drawing/2014/main" id="{C329A895-F1B5-982A-A4A7-7B105E7C1B86}"/>
              </a:ext>
            </a:extLst>
          </p:cNvPr>
          <p:cNvSpPr/>
          <p:nvPr/>
        </p:nvSpPr>
        <p:spPr>
          <a:xfrm>
            <a:off x="9053261" y="3423450"/>
            <a:ext cx="177112" cy="204576"/>
          </a:xfrm>
          <a:prstGeom prst="ellipse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50" name="Straight Connector 1049">
            <a:extLst>
              <a:ext uri="{FF2B5EF4-FFF2-40B4-BE49-F238E27FC236}">
                <a16:creationId xmlns:a16="http://schemas.microsoft.com/office/drawing/2014/main" id="{F0DF94D7-F2A7-36EC-338D-B82504176889}"/>
              </a:ext>
            </a:extLst>
          </p:cNvPr>
          <p:cNvCxnSpPr>
            <a:cxnSpLocks/>
            <a:stCxn id="1049" idx="6"/>
          </p:cNvCxnSpPr>
          <p:nvPr/>
        </p:nvCxnSpPr>
        <p:spPr>
          <a:xfrm>
            <a:off x="9230373" y="3525738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51" name="Oval 1050">
            <a:extLst>
              <a:ext uri="{FF2B5EF4-FFF2-40B4-BE49-F238E27FC236}">
                <a16:creationId xmlns:a16="http://schemas.microsoft.com/office/drawing/2014/main" id="{BA163DFD-BED2-04E9-DBB6-CF8138E1F90B}"/>
              </a:ext>
            </a:extLst>
          </p:cNvPr>
          <p:cNvSpPr/>
          <p:nvPr/>
        </p:nvSpPr>
        <p:spPr>
          <a:xfrm>
            <a:off x="9466321" y="3888518"/>
            <a:ext cx="360202" cy="380809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53" name="Straight Connector 1052">
            <a:extLst>
              <a:ext uri="{FF2B5EF4-FFF2-40B4-BE49-F238E27FC236}">
                <a16:creationId xmlns:a16="http://schemas.microsoft.com/office/drawing/2014/main" id="{75BB5B74-6D5A-B4EA-9D2B-038C4593A144}"/>
              </a:ext>
            </a:extLst>
          </p:cNvPr>
          <p:cNvCxnSpPr>
            <a:cxnSpLocks/>
          </p:cNvCxnSpPr>
          <p:nvPr/>
        </p:nvCxnSpPr>
        <p:spPr>
          <a:xfrm>
            <a:off x="9230373" y="4117428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2" name="Picture 51">
            <a:extLst>
              <a:ext uri="{FF2B5EF4-FFF2-40B4-BE49-F238E27FC236}">
                <a16:creationId xmlns:a16="http://schemas.microsoft.com/office/drawing/2014/main" id="{3A783D12-E542-45A8-44C0-B78CDBB3D28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24073" y="3390281"/>
            <a:ext cx="262928" cy="2577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17AE36-6BAB-930F-D6B6-D2FD9DA4396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31136" y="757759"/>
            <a:ext cx="235058" cy="254389"/>
          </a:xfrm>
          <a:prstGeom prst="rect">
            <a:avLst/>
          </a:prstGeom>
        </p:spPr>
      </p:pic>
      <p:pic>
        <p:nvPicPr>
          <p:cNvPr id="1057" name="Picture 1056">
            <a:extLst>
              <a:ext uri="{FF2B5EF4-FFF2-40B4-BE49-F238E27FC236}">
                <a16:creationId xmlns:a16="http://schemas.microsoft.com/office/drawing/2014/main" id="{E8656856-65DE-6C9C-0BAB-7F1785224CBD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91324" y="1199023"/>
            <a:ext cx="313124" cy="280428"/>
          </a:xfrm>
          <a:prstGeom prst="rect">
            <a:avLst/>
          </a:prstGeom>
        </p:spPr>
      </p:pic>
      <p:pic>
        <p:nvPicPr>
          <p:cNvPr id="1059" name="Picture 1058">
            <a:extLst>
              <a:ext uri="{FF2B5EF4-FFF2-40B4-BE49-F238E27FC236}">
                <a16:creationId xmlns:a16="http://schemas.microsoft.com/office/drawing/2014/main" id="{D5D4E404-7D88-C9FD-CF2C-A23579286C88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18554" y="1791321"/>
            <a:ext cx="268447" cy="249934"/>
          </a:xfrm>
          <a:prstGeom prst="rect">
            <a:avLst/>
          </a:prstGeom>
        </p:spPr>
      </p:pic>
      <p:pic>
        <p:nvPicPr>
          <p:cNvPr id="1061" name="Picture 1060">
            <a:extLst>
              <a:ext uri="{FF2B5EF4-FFF2-40B4-BE49-F238E27FC236}">
                <a16:creationId xmlns:a16="http://schemas.microsoft.com/office/drawing/2014/main" id="{7C83B227-CB75-D2CF-ED3D-A763B6F412F5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31849" y="2309133"/>
            <a:ext cx="235949" cy="292334"/>
          </a:xfrm>
          <a:prstGeom prst="rect">
            <a:avLst/>
          </a:prstGeom>
        </p:spPr>
      </p:pic>
      <p:pic>
        <p:nvPicPr>
          <p:cNvPr id="1063" name="Picture 1062">
            <a:extLst>
              <a:ext uri="{FF2B5EF4-FFF2-40B4-BE49-F238E27FC236}">
                <a16:creationId xmlns:a16="http://schemas.microsoft.com/office/drawing/2014/main" id="{5B99D5D1-9799-6159-C7DE-3046BA794901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66321" y="2810365"/>
            <a:ext cx="353140" cy="360179"/>
          </a:xfrm>
          <a:prstGeom prst="rect">
            <a:avLst/>
          </a:prstGeom>
        </p:spPr>
      </p:pic>
      <p:pic>
        <p:nvPicPr>
          <p:cNvPr id="1065" name="Picture 1064">
            <a:extLst>
              <a:ext uri="{FF2B5EF4-FFF2-40B4-BE49-F238E27FC236}">
                <a16:creationId xmlns:a16="http://schemas.microsoft.com/office/drawing/2014/main" id="{667D5CD6-9694-69ED-481E-9266B8D79CC4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83345" y="3943044"/>
            <a:ext cx="326153" cy="312206"/>
          </a:xfrm>
          <a:prstGeom prst="rect">
            <a:avLst/>
          </a:prstGeom>
        </p:spPr>
      </p:pic>
      <p:sp>
        <p:nvSpPr>
          <p:cNvPr id="1067" name="TextBox 1066">
            <a:extLst>
              <a:ext uri="{FF2B5EF4-FFF2-40B4-BE49-F238E27FC236}">
                <a16:creationId xmlns:a16="http://schemas.microsoft.com/office/drawing/2014/main" id="{3559FAFC-8956-D629-B459-3FD509F469CE}"/>
              </a:ext>
            </a:extLst>
          </p:cNvPr>
          <p:cNvSpPr txBox="1"/>
          <p:nvPr/>
        </p:nvSpPr>
        <p:spPr>
          <a:xfrm>
            <a:off x="8306398" y="648780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Romans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AD 43</a:t>
            </a:r>
          </a:p>
        </p:txBody>
      </p:sp>
      <p:sp>
        <p:nvSpPr>
          <p:cNvPr id="1068" name="TextBox 1067">
            <a:extLst>
              <a:ext uri="{FF2B5EF4-FFF2-40B4-BE49-F238E27FC236}">
                <a16:creationId xmlns:a16="http://schemas.microsoft.com/office/drawing/2014/main" id="{C8E77CE2-3211-562C-D31B-D04BA4D29ACA}"/>
              </a:ext>
            </a:extLst>
          </p:cNvPr>
          <p:cNvSpPr txBox="1"/>
          <p:nvPr/>
        </p:nvSpPr>
        <p:spPr>
          <a:xfrm>
            <a:off x="8285940" y="1146187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Saxons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AD 450</a:t>
            </a:r>
          </a:p>
        </p:txBody>
      </p:sp>
      <p:sp>
        <p:nvSpPr>
          <p:cNvPr id="1069" name="TextBox 1068">
            <a:extLst>
              <a:ext uri="{FF2B5EF4-FFF2-40B4-BE49-F238E27FC236}">
                <a16:creationId xmlns:a16="http://schemas.microsoft.com/office/drawing/2014/main" id="{F1C46558-9690-3AE1-9B17-627CDE328F85}"/>
              </a:ext>
            </a:extLst>
          </p:cNvPr>
          <p:cNvSpPr txBox="1"/>
          <p:nvPr/>
        </p:nvSpPr>
        <p:spPr>
          <a:xfrm>
            <a:off x="8271897" y="1709147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Vikings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AD 793</a:t>
            </a:r>
          </a:p>
        </p:txBody>
      </p:sp>
      <p:sp>
        <p:nvSpPr>
          <p:cNvPr id="1070" name="TextBox 1069">
            <a:extLst>
              <a:ext uri="{FF2B5EF4-FFF2-40B4-BE49-F238E27FC236}">
                <a16:creationId xmlns:a16="http://schemas.microsoft.com/office/drawing/2014/main" id="{212807DF-7210-027B-1519-61EA1432B99E}"/>
              </a:ext>
            </a:extLst>
          </p:cNvPr>
          <p:cNvSpPr txBox="1"/>
          <p:nvPr/>
        </p:nvSpPr>
        <p:spPr>
          <a:xfrm>
            <a:off x="8278912" y="2241072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Normans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1066</a:t>
            </a:r>
          </a:p>
        </p:txBody>
      </p:sp>
      <p:sp>
        <p:nvSpPr>
          <p:cNvPr id="1071" name="TextBox 1070">
            <a:extLst>
              <a:ext uri="{FF2B5EF4-FFF2-40B4-BE49-F238E27FC236}">
                <a16:creationId xmlns:a16="http://schemas.microsoft.com/office/drawing/2014/main" id="{E97AFD68-1005-766D-C6CD-FBC170C236F9}"/>
              </a:ext>
            </a:extLst>
          </p:cNvPr>
          <p:cNvSpPr txBox="1"/>
          <p:nvPr/>
        </p:nvSpPr>
        <p:spPr>
          <a:xfrm>
            <a:off x="8299335" y="2780084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Tudors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1485</a:t>
            </a:r>
          </a:p>
        </p:txBody>
      </p:sp>
      <p:sp>
        <p:nvSpPr>
          <p:cNvPr id="1072" name="TextBox 1071">
            <a:extLst>
              <a:ext uri="{FF2B5EF4-FFF2-40B4-BE49-F238E27FC236}">
                <a16:creationId xmlns:a16="http://schemas.microsoft.com/office/drawing/2014/main" id="{BD3FFC0E-11A8-F2DE-0C3D-20DADD125656}"/>
              </a:ext>
            </a:extLst>
          </p:cNvPr>
          <p:cNvSpPr txBox="1"/>
          <p:nvPr/>
        </p:nvSpPr>
        <p:spPr>
          <a:xfrm>
            <a:off x="8301135" y="3314575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Victorians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1837</a:t>
            </a:r>
          </a:p>
        </p:txBody>
      </p:sp>
      <p:sp>
        <p:nvSpPr>
          <p:cNvPr id="1073" name="TextBox 1072">
            <a:extLst>
              <a:ext uri="{FF2B5EF4-FFF2-40B4-BE49-F238E27FC236}">
                <a16:creationId xmlns:a16="http://schemas.microsoft.com/office/drawing/2014/main" id="{A4B60D17-E4FF-930E-65B2-6DB83D62C0DF}"/>
              </a:ext>
            </a:extLst>
          </p:cNvPr>
          <p:cNvSpPr txBox="1"/>
          <p:nvPr/>
        </p:nvSpPr>
        <p:spPr>
          <a:xfrm>
            <a:off x="8234500" y="3999005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WWII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1939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DE8FF0B-ABFD-5983-F967-0D94286B1B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035431"/>
              </p:ext>
            </p:extLst>
          </p:nvPr>
        </p:nvGraphicFramePr>
        <p:xfrm>
          <a:off x="4435692" y="382792"/>
          <a:ext cx="3950212" cy="278775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950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8892">
                <a:tc>
                  <a:txBody>
                    <a:bodyPr/>
                    <a:lstStyle/>
                    <a:p>
                      <a:r>
                        <a:rPr lang="en-US" sz="12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</a:t>
                      </a:r>
                      <a:r>
                        <a:rPr lang="en-GB" sz="12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2:  What characterises the Victorian era?</a:t>
                      </a:r>
                      <a:r>
                        <a:rPr lang="en-GB" sz="12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  1837-1901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8860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Pace of technological change intensified. </a:t>
                      </a:r>
                    </a:p>
                    <a:p>
                      <a:pPr rtl="0" fontAlgn="base"/>
                      <a:endParaRPr lang="en-GB" sz="100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r>
                        <a:rPr lang="en-GB" sz="100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Britain was transformed into the world’s most </a:t>
                      </a:r>
                    </a:p>
                    <a:p>
                      <a:pPr rtl="0" fontAlgn="base"/>
                      <a:r>
                        <a:rPr lang="en-GB" sz="100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powerful industrial nation.</a:t>
                      </a:r>
                    </a:p>
                    <a:p>
                      <a:pPr rtl="0" fontAlgn="base"/>
                      <a:endParaRPr lang="en-GB" sz="100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r>
                        <a:rPr lang="en-GB" sz="100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Britain had the world’s biggest empire.  </a:t>
                      </a:r>
                    </a:p>
                    <a:p>
                      <a:pPr rtl="0" fontAlgn="base"/>
                      <a:r>
                        <a:rPr lang="en-GB" sz="100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By 1901, ¼ world’s people. 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Lives of children in Victorian Britain differed greatly depending on how wealthy their family was. </a:t>
                      </a:r>
                    </a:p>
                    <a:p>
                      <a:pPr rtl="0" fontAlgn="base"/>
                      <a:endParaRPr lang="en-GB" sz="1000" i="0" dirty="0">
                        <a:solidFill>
                          <a:srgbClr val="000000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r>
                        <a:rPr lang="en-GB" sz="100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Richer children were usually educated.</a:t>
                      </a:r>
                    </a:p>
                    <a:p>
                      <a:pPr rtl="0" fontAlgn="base"/>
                      <a:r>
                        <a:rPr lang="en-GB" sz="100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1880 law was passed making education mandatory for all children.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endParaRPr lang="en-GB" sz="1000" i="0" dirty="0">
                        <a:solidFill>
                          <a:srgbClr val="000000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algn="l" rtl="0" fontAlgn="base"/>
                      <a:r>
                        <a:rPr lang="en-GB" sz="100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Era was an age of great change and advancement in science, the arts, politics and social reform.</a:t>
                      </a: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467378E-2696-0866-509F-37418E5231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173180"/>
              </p:ext>
            </p:extLst>
          </p:nvPr>
        </p:nvGraphicFramePr>
        <p:xfrm>
          <a:off x="43764" y="3236881"/>
          <a:ext cx="8325001" cy="81915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3250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7887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KQ3: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Why was the steam engine so important? 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447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Steam engines helped to power the Industrial revolution. </a:t>
                      </a: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Boosted the economy by speeding up trade.</a:t>
                      </a: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UK became the centre of the train-building industry.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2B86EA9-9B40-107A-5918-CA27E41F36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361793"/>
              </p:ext>
            </p:extLst>
          </p:nvPr>
        </p:nvGraphicFramePr>
        <p:xfrm>
          <a:off x="44611" y="4078922"/>
          <a:ext cx="3951989" cy="240411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951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5139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KQ4: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How did the railways change life in Britain?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8973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Railways completely transformed life in Britain and the landscape </a:t>
                      </a: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of Britain. </a:t>
                      </a:r>
                    </a:p>
                    <a:p>
                      <a:pPr marL="171450" indent="-171450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People were able to quickly, easily, and cheaply.</a:t>
                      </a:r>
                    </a:p>
                    <a:p>
                      <a:pPr marL="171450" indent="-171450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Communication: railways made communication quicker.</a:t>
                      </a:r>
                    </a:p>
                    <a:p>
                      <a:pPr marL="171450" indent="-171450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Industry and employment:  thousands of people were employed.</a:t>
                      </a:r>
                    </a:p>
                    <a:p>
                      <a:pPr marL="171450" indent="-171450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economy:  it cost less money to transport raw materials around the country.</a:t>
                      </a:r>
                    </a:p>
                    <a:p>
                      <a:pPr marL="171450" indent="-171450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Urban development: new towns grew up around some important junctions.</a:t>
                      </a:r>
                    </a:p>
                    <a:p>
                      <a:pPr marL="171450" indent="-171450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Food and farming: fresh fish could be delivered to towns and cities.</a:t>
                      </a:r>
                    </a:p>
                    <a:p>
                      <a:pPr marL="171450" indent="-171450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Sport:  teams could travel around the country to compete.</a:t>
                      </a:r>
                    </a:p>
                    <a:p>
                      <a:pPr marL="171450" indent="-171450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Education: children from the country could travel to school in the towns. 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2077116-C0BB-1D96-F563-E2C7086580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147452"/>
              </p:ext>
            </p:extLst>
          </p:nvPr>
        </p:nvGraphicFramePr>
        <p:xfrm>
          <a:off x="4018929" y="4084064"/>
          <a:ext cx="2958630" cy="236735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958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1338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KQ5: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What was the Great Exhibition and why was it significant?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6335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u="none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Britain was known as ‘the workshop of the world’. The Great Exhibition took place in 1851 in Hyde Park, London and lasted 6 months. Its purpose was to make clear to the world Britain’s role as an industrial leader. It was the world’s first international exhibition.</a:t>
                      </a:r>
                    </a:p>
                    <a:p>
                      <a:pPr rtl="0" fontAlgn="base"/>
                      <a:endParaRPr lang="en-GB" sz="1000" b="0" i="0" u="none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u="none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centrepiece of the </a:t>
                      </a:r>
                    </a:p>
                    <a:p>
                      <a:pPr rtl="0" fontAlgn="base"/>
                      <a:r>
                        <a:rPr lang="en-GB" sz="1000" b="0" i="0" u="none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Exhibition was the ‘Crystal </a:t>
                      </a:r>
                    </a:p>
                    <a:p>
                      <a:pPr rtl="0" fontAlgn="base"/>
                      <a:r>
                        <a:rPr lang="en-GB" sz="1000" b="0" i="0" u="none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Palace’.</a:t>
                      </a:r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4F7D027-995E-71AD-080A-0E5B546EDF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6270857"/>
              </p:ext>
            </p:extLst>
          </p:nvPr>
        </p:nvGraphicFramePr>
        <p:xfrm>
          <a:off x="7032246" y="4420758"/>
          <a:ext cx="2827371" cy="233553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8273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6955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KQ6: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How has Victorian invention affected my life today?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31306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Victorian invention and innovation took place in industry, engineering, science, medicine, education, public health, leisure and lifestyle.  Changes were not just physical; new ideas were changing the social and political landscape. </a:t>
                      </a:r>
                    </a:p>
                    <a:p>
                      <a:pPr rtl="0" fontAlgn="base"/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Britain today is full of reminders of the Victorian era: e.g. houses, railway stations, bridges, seaside piers, public libraries, the telephone and the steam engine.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B78E578D-EA88-7422-E5AF-475D3085C489}"/>
              </a:ext>
            </a:extLst>
          </p:cNvPr>
          <p:cNvSpPr/>
          <p:nvPr/>
        </p:nvSpPr>
        <p:spPr>
          <a:xfrm>
            <a:off x="9053261" y="4015140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pic>
        <p:nvPicPr>
          <p:cNvPr id="1026" name="Picture 2" descr="steam locomotive icon">
            <a:extLst>
              <a:ext uri="{FF2B5EF4-FFF2-40B4-BE49-F238E27FC236}">
                <a16:creationId xmlns:a16="http://schemas.microsoft.com/office/drawing/2014/main" id="{BCFA9BC2-D009-1D2D-F129-2978BA20F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339" y="4606313"/>
            <a:ext cx="474948" cy="474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factory icon">
            <a:extLst>
              <a:ext uri="{FF2B5EF4-FFF2-40B4-BE49-F238E27FC236}">
                <a16:creationId xmlns:a16="http://schemas.microsoft.com/office/drawing/2014/main" id="{8A93287B-6EE8-276E-478A-408C35A38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132" y="258109"/>
            <a:ext cx="479934" cy="479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006F4EE-48FB-20CF-4B66-FA57F873916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24641" y="5500329"/>
            <a:ext cx="1199265" cy="87237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B8DCB13-BB54-4D11-8C15-B2C1252BDA3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33161" y="688210"/>
            <a:ext cx="535604" cy="84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98CBDAB-9AB0-4311-94DF-3227207C48C2}">
  <ds:schemaRefs>
    <ds:schemaRef ds:uri="2eb67527-9c6f-48a4-a10d-daddb2bf6acd"/>
    <ds:schemaRef ds:uri="c7b139f2-2bea-443c-a312-cfb4d6494f62"/>
    <ds:schemaRef ds:uri="f49ca046-d2e9-4e39-92cd-a5365d2ef08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886</TotalTime>
  <Words>578</Words>
  <Application>Microsoft Office PowerPoint</Application>
  <PresentationFormat>A4 Paper (210x297 mm)</PresentationFormat>
  <Paragraphs>70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 Year 6 Knowledge Organiser – Unit 2 History    Were the Victorian times a Dark Age or a Golden Age?  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Emily Ballard</cp:lastModifiedBy>
  <cp:revision>6</cp:revision>
  <cp:lastPrinted>2019-08-14T10:11:35Z</cp:lastPrinted>
  <dcterms:created xsi:type="dcterms:W3CDTF">2017-10-15T20:56:30Z</dcterms:created>
  <dcterms:modified xsi:type="dcterms:W3CDTF">2023-10-05T10:57:01Z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</Properties>
</file>