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B8F0C3D-6CFE-431A-BA3F-4DCD0A612128}" v="9" dt="2023-07-14T13:00:51.93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723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y Ballard" userId="e29cedb5-2aa4-4183-be4d-eb86d91ebcd8" providerId="ADAL" clId="{0B8F0C3D-6CFE-431A-BA3F-4DCD0A612128}"/>
    <pc:docChg chg="modSld">
      <pc:chgData name="Emily Ballard" userId="e29cedb5-2aa4-4183-be4d-eb86d91ebcd8" providerId="ADAL" clId="{0B8F0C3D-6CFE-431A-BA3F-4DCD0A612128}" dt="2023-07-14T13:03:06.573" v="149" actId="14100"/>
      <pc:docMkLst>
        <pc:docMk/>
      </pc:docMkLst>
      <pc:sldChg chg="modSp mod">
        <pc:chgData name="Emily Ballard" userId="e29cedb5-2aa4-4183-be4d-eb86d91ebcd8" providerId="ADAL" clId="{0B8F0C3D-6CFE-431A-BA3F-4DCD0A612128}" dt="2023-07-14T13:03:06.573" v="149" actId="14100"/>
        <pc:sldMkLst>
          <pc:docMk/>
          <pc:sldMk cId="123089539" sldId="256"/>
        </pc:sldMkLst>
        <pc:spChg chg="mod">
          <ac:chgData name="Emily Ballard" userId="e29cedb5-2aa4-4183-be4d-eb86d91ebcd8" providerId="ADAL" clId="{0B8F0C3D-6CFE-431A-BA3F-4DCD0A612128}" dt="2023-07-14T12:51:31.776" v="3" actId="20577"/>
          <ac:spMkLst>
            <pc:docMk/>
            <pc:sldMk cId="123089539" sldId="256"/>
            <ac:spMk id="2" creationId="{00000000-0000-0000-0000-000000000000}"/>
          </ac:spMkLst>
        </pc:spChg>
        <pc:spChg chg="mod">
          <ac:chgData name="Emily Ballard" userId="e29cedb5-2aa4-4183-be4d-eb86d91ebcd8" providerId="ADAL" clId="{0B8F0C3D-6CFE-431A-BA3F-4DCD0A612128}" dt="2023-07-14T12:54:04.029" v="8" actId="404"/>
          <ac:spMkLst>
            <pc:docMk/>
            <pc:sldMk cId="123089539" sldId="256"/>
            <ac:spMk id="11" creationId="{0C60C0D7-7B3F-394C-4A3D-E24D1619ADDD}"/>
          </ac:spMkLst>
        </pc:spChg>
        <pc:graphicFrameChg chg="mod modGraphic">
          <ac:chgData name="Emily Ballard" userId="e29cedb5-2aa4-4183-be4d-eb86d91ebcd8" providerId="ADAL" clId="{0B8F0C3D-6CFE-431A-BA3F-4DCD0A612128}" dt="2023-07-14T13:01:54.482" v="131" actId="14100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mod modGraphic">
          <ac:chgData name="Emily Ballard" userId="e29cedb5-2aa4-4183-be4d-eb86d91ebcd8" providerId="ADAL" clId="{0B8F0C3D-6CFE-431A-BA3F-4DCD0A612128}" dt="2023-07-14T13:02:46.652" v="144" actId="14734"/>
          <ac:graphicFrameMkLst>
            <pc:docMk/>
            <pc:sldMk cId="123089539" sldId="256"/>
            <ac:graphicFrameMk id="14" creationId="{C4E4E158-1D6E-A361-BA3E-7C62E20E2437}"/>
          </ac:graphicFrameMkLst>
        </pc:graphicFrameChg>
        <pc:graphicFrameChg chg="mod modGraphic">
          <ac:chgData name="Emily Ballard" userId="e29cedb5-2aa4-4183-be4d-eb86d91ebcd8" providerId="ADAL" clId="{0B8F0C3D-6CFE-431A-BA3F-4DCD0A612128}" dt="2023-07-14T13:02:41.020" v="143" actId="20577"/>
          <ac:graphicFrameMkLst>
            <pc:docMk/>
            <pc:sldMk cId="123089539" sldId="256"/>
            <ac:graphicFrameMk id="53" creationId="{BFB39F30-258F-3EE7-998C-6204C6D2D964}"/>
          </ac:graphicFrameMkLst>
        </pc:graphicFrameChg>
        <pc:graphicFrameChg chg="mod modGraphic">
          <ac:chgData name="Emily Ballard" userId="e29cedb5-2aa4-4183-be4d-eb86d91ebcd8" providerId="ADAL" clId="{0B8F0C3D-6CFE-431A-BA3F-4DCD0A612128}" dt="2023-07-14T13:03:06.573" v="149" actId="14100"/>
          <ac:graphicFrameMkLst>
            <pc:docMk/>
            <pc:sldMk cId="123089539" sldId="256"/>
            <ac:graphicFrameMk id="54" creationId="{13B204C3-B9BE-5B11-CA42-8D8A864E1546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5411" y="47193"/>
            <a:ext cx="7993634" cy="273090"/>
          </a:xfrm>
        </p:spPr>
        <p:txBody>
          <a:bodyPr numCol="1">
            <a:noAutofit/>
          </a:bodyPr>
          <a:lstStyle/>
          <a:p>
            <a:r>
              <a:rPr lang="en-US" sz="1600" b="1" dirty="0"/>
              <a:t>|	</a:t>
            </a:r>
            <a:r>
              <a:rPr lang="en-US" sz="1400" b="1" dirty="0">
                <a:latin typeface="Sassoon Infant Rg" pitchFamily="50" charset="0"/>
                <a:ea typeface="Sassoon Infant Rg" pitchFamily="50" charset="0"/>
              </a:rPr>
              <a:t>Year 3 Knowledge Organiser – Unit 1 Science</a:t>
            </a:r>
            <a:r>
              <a:rPr lang="en-US" sz="1600" b="1" dirty="0"/>
              <a:t>	|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151709"/>
              </p:ext>
            </p:extLst>
          </p:nvPr>
        </p:nvGraphicFramePr>
        <p:xfrm>
          <a:off x="84783" y="563982"/>
          <a:ext cx="4324985" cy="393427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3249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277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KQ1: How do different sorts of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food types help me to be healthy?</a:t>
                      </a:r>
                    </a:p>
                    <a:p>
                      <a:endParaRPr lang="en-US" sz="14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06512">
                <a:tc>
                  <a:txBody>
                    <a:bodyPr/>
                    <a:lstStyle/>
                    <a:p>
                      <a:pPr lvl="0" fontAlgn="base"/>
                      <a:r>
                        <a:rPr lang="en-GB" sz="1600" b="1" u="sng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Proteins</a:t>
                      </a:r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 are good for growth.</a:t>
                      </a:r>
                    </a:p>
                    <a:p>
                      <a:pPr lvl="0" fontAlgn="base"/>
                      <a:endParaRPr lang="en-GB" sz="16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lvl="0" fontAlgn="base"/>
                      <a:r>
                        <a:rPr lang="en-GB" sz="1600" b="1" u="sng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Carbohydrates</a:t>
                      </a:r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 for energy. </a:t>
                      </a:r>
                    </a:p>
                    <a:p>
                      <a:pPr lvl="0" fontAlgn="base"/>
                      <a:endParaRPr lang="en-GB" sz="16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lvl="0" fontAlgn="base"/>
                      <a:r>
                        <a:rPr lang="en-GB" sz="1600" b="1" u="sng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Fruit and vegetables </a:t>
                      </a:r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provide vitamins and minerals which help keep us healthy (e.g. calcium for healthy bones and teeth)</a:t>
                      </a:r>
                    </a:p>
                    <a:p>
                      <a:pPr lvl="0" fontAlgn="base"/>
                      <a:endParaRPr lang="en-GB" sz="16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lvl="0" fontAlgn="base"/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Getting the right amount of each food group is called a balanced diet.</a:t>
                      </a:r>
                    </a:p>
                    <a:p>
                      <a:pPr rtl="0" fontAlgn="base"/>
                      <a:endParaRPr lang="en-GB" sz="11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290891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C60C0D7-7B3F-394C-4A3D-E24D1619ADDD}"/>
              </a:ext>
            </a:extLst>
          </p:cNvPr>
          <p:cNvSpPr txBox="1"/>
          <p:nvPr/>
        </p:nvSpPr>
        <p:spPr>
          <a:xfrm>
            <a:off x="-1" y="280545"/>
            <a:ext cx="984656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600" b="1" u="sng" dirty="0">
                <a:effectLst/>
                <a:latin typeface="Sassoon Infant Rg" pitchFamily="50" charset="0"/>
                <a:ea typeface="Sassoon Infant Rg" pitchFamily="50" charset="0"/>
              </a:rPr>
              <a:t>How do I keep healthy?</a:t>
            </a:r>
            <a:endParaRPr lang="en-GB" sz="1200" b="1" u="sng" dirty="0">
              <a:latin typeface="Sassoon Infant Rg" pitchFamily="50" charset="0"/>
              <a:ea typeface="Sassoon Infant Rg" pitchFamily="50" charset="0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C4E4E158-1D6E-A361-BA3E-7C62E20E24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1768250"/>
              </p:ext>
            </p:extLst>
          </p:nvPr>
        </p:nvGraphicFramePr>
        <p:xfrm>
          <a:off x="84783" y="4628801"/>
          <a:ext cx="4324985" cy="209916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324985">
                  <a:extLst>
                    <a:ext uri="{9D8B030D-6E8A-4147-A177-3AD203B41FA5}">
                      <a16:colId xmlns:a16="http://schemas.microsoft.com/office/drawing/2014/main" val="534861689"/>
                    </a:ext>
                  </a:extLst>
                </a:gridCol>
              </a:tblGrid>
              <a:tr h="5393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KQ2: What happens if humans eat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too much or not enough?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kern="1200" dirty="0">
                        <a:solidFill>
                          <a:schemeClr val="bg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786149138"/>
                  </a:ext>
                </a:extLst>
              </a:tr>
              <a:tr h="1323832">
                <a:tc>
                  <a:txBody>
                    <a:bodyPr/>
                    <a:lstStyle/>
                    <a:p>
                      <a:pPr lvl="0" fontAlgn="base"/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Lack of a nutrient can cause ill health.</a:t>
                      </a:r>
                    </a:p>
                    <a:p>
                      <a:pPr lvl="0" fontAlgn="base"/>
                      <a:endParaRPr lang="en-GB" sz="16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lvl="0" fontAlgn="base"/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Too much of a food group can cause ill health, such as tooth decay due to excess sugar.</a:t>
                      </a:r>
                    </a:p>
                    <a:p>
                      <a:pPr rtl="0" fontAlgn="base"/>
                      <a:endParaRPr lang="en-GB" sz="800" b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039810015"/>
                  </a:ext>
                </a:extLst>
              </a:tr>
            </a:tbl>
          </a:graphicData>
        </a:graphic>
      </p:graphicFrame>
      <p:graphicFrame>
        <p:nvGraphicFramePr>
          <p:cNvPr id="53" name="Table 52">
            <a:extLst>
              <a:ext uri="{FF2B5EF4-FFF2-40B4-BE49-F238E27FC236}">
                <a16:creationId xmlns:a16="http://schemas.microsoft.com/office/drawing/2014/main" id="{BFB39F30-258F-3EE7-998C-6204C6D2D9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8901841"/>
              </p:ext>
            </p:extLst>
          </p:nvPr>
        </p:nvGraphicFramePr>
        <p:xfrm>
          <a:off x="4523595" y="553636"/>
          <a:ext cx="5297621" cy="393427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297621">
                  <a:extLst>
                    <a:ext uri="{9D8B030D-6E8A-4147-A177-3AD203B41FA5}">
                      <a16:colId xmlns:a16="http://schemas.microsoft.com/office/drawing/2014/main" val="534861689"/>
                    </a:ext>
                  </a:extLst>
                </a:gridCol>
              </a:tblGrid>
              <a:tr h="5000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KQ3: What are skeletons for?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b="0" i="0" kern="1200" dirty="0">
                        <a:solidFill>
                          <a:schemeClr val="bg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786149138"/>
                  </a:ext>
                </a:extLst>
              </a:tr>
              <a:tr h="34342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Animals have a skeleton made up of solid objects.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Skeletons provide support for muscles and protect the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body; for example, the rib cage protects the vital organs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in the human body.</a:t>
                      </a:r>
                    </a:p>
                    <a:p>
                      <a:pPr lvl="0" fontAlgn="base"/>
                      <a:endParaRPr lang="en-GB" sz="16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lvl="0" fontAlgn="base"/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Human skeletons are made up of bones and cartilage.</a:t>
                      </a:r>
                    </a:p>
                    <a:p>
                      <a:pPr lvl="0" fontAlgn="base"/>
                      <a:endParaRPr lang="en-GB" sz="16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lvl="0" fontAlgn="base"/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Some animals (such as insects) have an exoskeleton – a solid covering on the outside of their body.</a:t>
                      </a:r>
                    </a:p>
                    <a:p>
                      <a:pPr lvl="0" fontAlgn="base"/>
                      <a:endParaRPr lang="en-GB" sz="16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lvl="0" fontAlgn="base"/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Many invertebrates (such as earthworms and slugs) have water held inside by muscles which acts like a skeleton.</a:t>
                      </a:r>
                      <a:endParaRPr lang="en-GB" sz="11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039810015"/>
                  </a:ext>
                </a:extLst>
              </a:tr>
            </a:tbl>
          </a:graphicData>
        </a:graphic>
      </p:graphicFrame>
      <p:graphicFrame>
        <p:nvGraphicFramePr>
          <p:cNvPr id="54" name="Table 53">
            <a:extLst>
              <a:ext uri="{FF2B5EF4-FFF2-40B4-BE49-F238E27FC236}">
                <a16:creationId xmlns:a16="http://schemas.microsoft.com/office/drawing/2014/main" id="{13B204C3-B9BE-5B11-CA42-8D8A864E15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7332386"/>
              </p:ext>
            </p:extLst>
          </p:nvPr>
        </p:nvGraphicFramePr>
        <p:xfrm>
          <a:off x="4523595" y="4628801"/>
          <a:ext cx="5297621" cy="209916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2976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25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KQ4: Why do I need muscles?</a:t>
                      </a:r>
                    </a:p>
                    <a:p>
                      <a:endParaRPr lang="en-US" sz="105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066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Muscles can only contract, so they must be arranged in pairs in the body so that as one contracts the other loosens.</a:t>
                      </a:r>
                    </a:p>
                    <a:p>
                      <a:pPr rtl="0" fontAlgn="base"/>
                      <a:endParaRPr lang="en-GB" sz="8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26" name="Picture 2" descr="protein Icon 4131153">
            <a:extLst>
              <a:ext uri="{FF2B5EF4-FFF2-40B4-BE49-F238E27FC236}">
                <a16:creationId xmlns:a16="http://schemas.microsoft.com/office/drawing/2014/main" id="{68C64C27-F827-35F9-91C7-1E111A2950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7293" y="651632"/>
            <a:ext cx="755696" cy="755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ating unhealthy food Icon 1258359">
            <a:extLst>
              <a:ext uri="{FF2B5EF4-FFF2-40B4-BE49-F238E27FC236}">
                <a16:creationId xmlns:a16="http://schemas.microsoft.com/office/drawing/2014/main" id="{982956A1-5012-486D-3D9A-69A1AA3B22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7293" y="4671076"/>
            <a:ext cx="915093" cy="915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keleton Icon 56606">
            <a:extLst>
              <a:ext uri="{FF2B5EF4-FFF2-40B4-BE49-F238E27FC236}">
                <a16:creationId xmlns:a16="http://schemas.microsoft.com/office/drawing/2014/main" id="{CDB2A52A-BD3B-FCE4-2D98-D15BDC730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6585" y="524245"/>
            <a:ext cx="1382140" cy="1382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muscle Icon 3842020">
            <a:extLst>
              <a:ext uri="{FF2B5EF4-FFF2-40B4-BE49-F238E27FC236}">
                <a16:creationId xmlns:a16="http://schemas.microsoft.com/office/drawing/2014/main" id="{326DF244-CDD9-F56E-41E2-2EDE97C675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8384" y="4671076"/>
            <a:ext cx="826377" cy="826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7b139f2-2bea-443c-a312-cfb4d6494f62">
      <Terms xmlns="http://schemas.microsoft.com/office/infopath/2007/PartnerControls"/>
    </lcf76f155ced4ddcb4097134ff3c332f>
    <TaxCatchAll xmlns="f49ca046-d2e9-4e39-92cd-a5365d2ef08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8A8CE041D084408CE9E07521D30228" ma:contentTypeVersion="15" ma:contentTypeDescription="Create a new document." ma:contentTypeScope="" ma:versionID="5d278dcc75e9fad58b7f1e9667068bc9">
  <xsd:schema xmlns:xsd="http://www.w3.org/2001/XMLSchema" xmlns:xs="http://www.w3.org/2001/XMLSchema" xmlns:p="http://schemas.microsoft.com/office/2006/metadata/properties" xmlns:ns2="c7b139f2-2bea-443c-a312-cfb4d6494f62" xmlns:ns3="f49ca046-d2e9-4e39-92cd-a5365d2ef08b" targetNamespace="http://schemas.microsoft.com/office/2006/metadata/properties" ma:root="true" ma:fieldsID="7bc13bbde5c56bf77bb7682043c97838" ns2:_="" ns3:_="">
    <xsd:import namespace="c7b139f2-2bea-443c-a312-cfb4d6494f62"/>
    <xsd:import namespace="f49ca046-d2e9-4e39-92cd-a5365d2ef08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b139f2-2bea-443c-a312-cfb4d6494f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5f9523c8-c79a-43c7-85cc-736f6b79690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9ca046-d2e9-4e39-92cd-a5365d2ef08b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9511247-15f5-4207-aa86-094151826dc5}" ma:internalName="TaxCatchAll" ma:showField="CatchAllData" ma:web="f49ca046-d2e9-4e39-92cd-a5365d2ef08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98CBDAB-9AB0-4311-94DF-3227207C48C2}">
  <ds:schemaRefs>
    <ds:schemaRef ds:uri="http://purl.org/dc/elements/1.1/"/>
    <ds:schemaRef ds:uri="http://purl.org/dc/terms/"/>
    <ds:schemaRef ds:uri="http://schemas.microsoft.com/office/2006/metadata/properties"/>
    <ds:schemaRef ds:uri="c7b139f2-2bea-443c-a312-cfb4d6494f62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  <ds:schemaRef ds:uri="http://schemas.openxmlformats.org/package/2006/metadata/core-properties"/>
    <ds:schemaRef ds:uri="f49ca046-d2e9-4e39-92cd-a5365d2ef08b"/>
  </ds:schemaRefs>
</ds:datastoreItem>
</file>

<file path=customXml/itemProps2.xml><?xml version="1.0" encoding="utf-8"?>
<ds:datastoreItem xmlns:ds="http://schemas.openxmlformats.org/officeDocument/2006/customXml" ds:itemID="{537DFBC5-8630-44B3-9C8D-63ADE01103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8DF1AEF-12FC-40F7-9C9D-65232C59981D}">
  <ds:schemaRefs>
    <ds:schemaRef ds:uri="c7b139f2-2bea-443c-a312-cfb4d6494f62"/>
    <ds:schemaRef ds:uri="f49ca046-d2e9-4e39-92cd-a5365d2ef08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203</TotalTime>
  <Words>250</Words>
  <Application>Microsoft Office PowerPoint</Application>
  <PresentationFormat>A4 Paper (210x297 mm)</PresentationFormat>
  <Paragraphs>33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 Infant Rg</vt:lpstr>
      <vt:lpstr>Office Theme</vt:lpstr>
      <vt:lpstr>| Year 3 Knowledge Organiser – Unit 1 Science |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Jonathan Vella-Blake</cp:lastModifiedBy>
  <cp:revision>4</cp:revision>
  <cp:lastPrinted>2023-02-03T14:06:05Z</cp:lastPrinted>
  <dcterms:created xsi:type="dcterms:W3CDTF">2017-10-15T20:56:30Z</dcterms:created>
  <dcterms:modified xsi:type="dcterms:W3CDTF">2023-07-15T08:54:41Z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0x01010040C3A1C1FB89EF4596444D387B65D7A8</vt:lpwstr>
  </property>
  <property fmtid="{D5CDD505-2E9C-101B-9397-08002B2CF9AE}" pid="3" name="Order">
    <vt:r8>21900</vt:r8>
  </property>
  <property fmtid="{D5CDD505-2E9C-101B-9397-08002B2CF9AE}" pid="4" name="ComplianceAssetId">
    <vt:lpwstr/>
  </property>
  <property fmtid="{D5CDD505-2E9C-101B-9397-08002B2CF9AE}" pid="5" name="TemplateUrl">
    <vt:lpwstr/>
  </property>
  <property fmtid="{D5CDD505-2E9C-101B-9397-08002B2CF9AE}" pid="6" name="xd_Signature">
    <vt:bool>false</vt:bool>
  </property>
  <property fmtid="{D5CDD505-2E9C-101B-9397-08002B2CF9AE}" pid="7" name="xd_ProgID">
    <vt:lpwstr/>
  </property>
  <property fmtid="{D5CDD505-2E9C-101B-9397-08002B2CF9AE}" pid="8" name="MediaServiceImageTags">
    <vt:lpwstr/>
  </property>
</Properties>
</file>