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1FB6AB-76FC-47B7-9CDA-E2580EC6B871}" v="16" dt="2023-09-07T10:35:16.3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3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514" y="6558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2 Knowledge Organiser – Unit 3 History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944042"/>
              </p:ext>
            </p:extLst>
          </p:nvPr>
        </p:nvGraphicFramePr>
        <p:xfrm>
          <a:off x="81956" y="607987"/>
          <a:ext cx="3134462" cy="231094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34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9393">
                <a:tc>
                  <a:txBody>
                    <a:bodyPr/>
                    <a:lstStyle/>
                    <a:p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Why is Florence Nightingale remembered today and what did she do in her life?</a:t>
                      </a:r>
                      <a:endParaRPr lang="en-GB" sz="14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96573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Florence was born in 1820 in a big city in Italy. It's called Florence and that's how she got her name.</a:t>
                      </a:r>
                    </a:p>
                    <a:p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She went to the Crimean War to nurse wounded soldiers. She became known as ‘The Lady with the Lamp’.</a:t>
                      </a:r>
                    </a:p>
                    <a:p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Florence Nightingale is remembered for showing people that nursing was a very important job.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427053" y="292478"/>
            <a:ext cx="9807393" cy="349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Nursing – </a:t>
            </a:r>
            <a:r>
              <a:rPr lang="en-GB" sz="1600" b="1" i="0" u="sng" dirty="0">
                <a:solidFill>
                  <a:srgbClr val="000000"/>
                </a:solidFill>
                <a:effectLst/>
                <a:latin typeface="Sassoon Infant Rg" pitchFamily="50" charset="0"/>
                <a:ea typeface="Sassoon Infant Rg" pitchFamily="50" charset="0"/>
              </a:rPr>
              <a:t>What is nursing, and what famous nurses have lived in Britain?  </a:t>
            </a:r>
            <a:endParaRPr lang="en-GB" sz="1600" b="1" u="sng" dirty="0">
              <a:effectLst/>
              <a:latin typeface="Sassoon Infant Rg" pitchFamily="50" charset="0"/>
              <a:ea typeface="Sassoon Infant Rg" pitchFamily="50" charset="0"/>
              <a:cs typeface="Arial" panose="020B0604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43221BE-053A-6A88-B9E7-76E41D1C8E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15859"/>
              </p:ext>
            </p:extLst>
          </p:nvPr>
        </p:nvGraphicFramePr>
        <p:xfrm>
          <a:off x="110202" y="3825042"/>
          <a:ext cx="2934805" cy="192007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34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0322">
                <a:tc>
                  <a:txBody>
                    <a:bodyPr/>
                    <a:lstStyle/>
                    <a:p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Why did Florence go to the Crimea and who influenced her? </a:t>
                      </a:r>
                      <a:endParaRPr lang="en-GB" sz="14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9063">
                <a:tc>
                  <a:txBody>
                    <a:bodyPr/>
                    <a:lstStyle/>
                    <a:p>
                      <a:pPr lvl="0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Florence went to Crimea and took nurses with her. To stop disease, she cleaned the hospitals and gave patients healthy food.</a:t>
                      </a:r>
                    </a:p>
                    <a:p>
                      <a:pPr lvl="0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 1853 Florence Nightingale was the head of a nursing group in London. The next year she went with 38 trained nurses to the war in the Crimea. Britain was fighting there against Russia.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44516093-CB60-B27D-3572-4CC6A17AD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009824"/>
              </p:ext>
            </p:extLst>
          </p:nvPr>
        </p:nvGraphicFramePr>
        <p:xfrm>
          <a:off x="3273364" y="615830"/>
          <a:ext cx="2934806" cy="229743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34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2960">
                <a:tc>
                  <a:txBody>
                    <a:bodyPr/>
                    <a:lstStyle/>
                    <a:p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did Florence do to help the soldiers and did everyone have the same opinion of her? </a:t>
                      </a:r>
                      <a:endParaRPr lang="en-GB" sz="14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5514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 the military hospital thousands of injured soldiers died of diseases and infections. This was because of the filthy conditions.</a:t>
                      </a:r>
                    </a:p>
                    <a:p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Nightingale said people should wash their hands in hospitals.</a:t>
                      </a:r>
                    </a:p>
                    <a:p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This helped bring the number of deaths down from 41% to 2%.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ABA8FB73-8918-D5BB-3733-CBA1C9EE1B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470380"/>
              </p:ext>
            </p:extLst>
          </p:nvPr>
        </p:nvGraphicFramePr>
        <p:xfrm>
          <a:off x="3103418" y="3856328"/>
          <a:ext cx="2934805" cy="189594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34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1493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What were the most important achievements of Florence’s life? </a:t>
                      </a:r>
                      <a:endParaRPr lang="en-GB" sz="14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3689"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 1860 she set up a training school at St. Thomas’s Hospital in London. The hospital still exists today.</a:t>
                      </a:r>
                    </a:p>
                    <a:p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She wrote a famous book, Notes on Nursing which was used to train nurses. Her trained nurses went on to work in hospitals around Britain and the world.</a:t>
                      </a:r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5FCBC35-BD7E-35DA-4FAD-47B091CF23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808351"/>
              </p:ext>
            </p:extLst>
          </p:nvPr>
        </p:nvGraphicFramePr>
        <p:xfrm>
          <a:off x="6265116" y="615829"/>
          <a:ext cx="3530682" cy="22959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306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8033">
                <a:tc>
                  <a:txBody>
                    <a:bodyPr/>
                    <a:lstStyle/>
                    <a:p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Why have we learnt so much about Florence and so little about Mary Seacole? </a:t>
                      </a:r>
                      <a:endParaRPr lang="en-GB" sz="14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7935"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Mary Seacole  lived an exciting life, travelling to many different countries and nursing wounded soldiers.</a:t>
                      </a:r>
                    </a:p>
                    <a:p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Mary Seacole wanted to travel to the Crimean War to help British troops, but the Government refused. Mary funded her travel to Crimea herself and built a hotel there.</a:t>
                      </a:r>
                    </a:p>
                    <a:p>
                      <a:pPr lvl="0"/>
                      <a:endParaRPr lang="en-GB" sz="11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We learn more about Florence because much of what we know about clean, organised hospital conditions today is thanks to Florence’s hard work and research.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36D04EDE-6513-7339-0012-C64628F0C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467395"/>
              </p:ext>
            </p:extLst>
          </p:nvPr>
        </p:nvGraphicFramePr>
        <p:xfrm>
          <a:off x="6096635" y="3856328"/>
          <a:ext cx="3719532" cy="203745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19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475">
                <a:tc>
                  <a:txBody>
                    <a:bodyPr/>
                    <a:lstStyle/>
                    <a:p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should we remember Florence Nightingale and Mary Seacole?</a:t>
                      </a:r>
                      <a:endParaRPr lang="en-GB" sz="1400" b="1" u="sng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0978">
                <a:tc>
                  <a:txBody>
                    <a:bodyPr/>
                    <a:lstStyle/>
                    <a:p>
                      <a:pPr lvl="0"/>
                      <a:r>
                        <a:rPr lang="en-GB" sz="105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Both were great nurses who worked at the same time.</a:t>
                      </a:r>
                      <a:endParaRPr lang="en-GB" sz="1050" b="0" i="0" u="none" strike="noStrike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endParaRPr lang="en-GB" sz="1050" b="1" i="0" u="sng" strike="noStrike" dirty="0">
                        <a:solidFill>
                          <a:srgbClr val="FF0000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u="sng" strike="noStrike" dirty="0">
                          <a:solidFill>
                            <a:schemeClr val="tx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Florence Nightingale –1820-1910</a:t>
                      </a:r>
                      <a:br>
                        <a:rPr lang="en-GB" sz="1050" b="0" i="0" dirty="0">
                          <a:solidFill>
                            <a:srgbClr val="333333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</a:br>
                      <a:r>
                        <a:rPr lang="en-GB" sz="1050" b="0" i="0" dirty="0">
                          <a:solidFill>
                            <a:srgbClr val="333333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A nurse best known for founding modern nursing &amp; treating soldiers in th</a:t>
                      </a:r>
                      <a:r>
                        <a:rPr lang="en-GB" sz="1050" dirty="0">
                          <a:solidFill>
                            <a:srgbClr val="333333"/>
                          </a:solidFill>
                          <a:latin typeface="Sassoon Infant Rg" pitchFamily="50" charset="0"/>
                          <a:ea typeface="Sassoon Infant Rg" pitchFamily="50" charset="0"/>
                        </a:rPr>
                        <a:t>e Crimean War</a:t>
                      </a:r>
                      <a:endParaRPr lang="en-GB" sz="1050" b="0" i="0" u="none" strike="noStrike" dirty="0">
                        <a:solidFill>
                          <a:srgbClr val="333333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i="0" u="sng" strike="noStrike" dirty="0">
                        <a:solidFill>
                          <a:srgbClr val="333333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u="sng" strike="noStrike" dirty="0">
                          <a:solidFill>
                            <a:schemeClr val="tx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Mary Seacole –1805-1881 </a:t>
                      </a:r>
                      <a:br>
                        <a:rPr lang="en-GB" sz="1050" b="0" i="0" dirty="0">
                          <a:solidFill>
                            <a:srgbClr val="333333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</a:br>
                      <a:r>
                        <a:rPr lang="en-GB" sz="1050" b="0" i="0" dirty="0">
                          <a:solidFill>
                            <a:srgbClr val="333333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A nurse and business woman, best known for her work in helping the sick and wounded – particularly during the Crimean War.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A3B9742-FBC0-072E-1144-1C3B4FF885CE}"/>
              </a:ext>
            </a:extLst>
          </p:cNvPr>
          <p:cNvSpPr/>
          <p:nvPr/>
        </p:nvSpPr>
        <p:spPr>
          <a:xfrm>
            <a:off x="210557" y="3445439"/>
            <a:ext cx="9349675" cy="13172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F423AE8-B11B-BCFE-7AC9-51097BD29297}"/>
              </a:ext>
            </a:extLst>
          </p:cNvPr>
          <p:cNvSpPr/>
          <p:nvPr/>
        </p:nvSpPr>
        <p:spPr>
          <a:xfrm>
            <a:off x="911326" y="3327125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2484F7-EBD6-4A4F-C56F-50443F1AABAB}"/>
              </a:ext>
            </a:extLst>
          </p:cNvPr>
          <p:cNvSpPr txBox="1"/>
          <p:nvPr/>
        </p:nvSpPr>
        <p:spPr>
          <a:xfrm>
            <a:off x="577471" y="2972105"/>
            <a:ext cx="10885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1820 – </a:t>
            </a:r>
          </a:p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Born in Florence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9E19AD0-D49C-CA64-B77F-37E41EB8E51E}"/>
              </a:ext>
            </a:extLst>
          </p:cNvPr>
          <p:cNvSpPr/>
          <p:nvPr/>
        </p:nvSpPr>
        <p:spPr>
          <a:xfrm>
            <a:off x="4103298" y="3350269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6D77DA3-2319-B0AA-4343-CEA083B8C6EF}"/>
              </a:ext>
            </a:extLst>
          </p:cNvPr>
          <p:cNvSpPr/>
          <p:nvPr/>
        </p:nvSpPr>
        <p:spPr>
          <a:xfrm>
            <a:off x="2379187" y="3344641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E774666-7D0D-D176-34F0-414AF6F8057A}"/>
              </a:ext>
            </a:extLst>
          </p:cNvPr>
          <p:cNvSpPr/>
          <p:nvPr/>
        </p:nvSpPr>
        <p:spPr>
          <a:xfrm>
            <a:off x="7542275" y="3354123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C757872-8D9A-AFD9-95E6-8E9FE35092E3}"/>
              </a:ext>
            </a:extLst>
          </p:cNvPr>
          <p:cNvSpPr txBox="1"/>
          <p:nvPr/>
        </p:nvSpPr>
        <p:spPr>
          <a:xfrm>
            <a:off x="3370606" y="2952762"/>
            <a:ext cx="183393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Oct 1853 – </a:t>
            </a:r>
          </a:p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Crimean War began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A6E6DF-003D-19F8-E449-4241D57E3FC6}"/>
              </a:ext>
            </a:extLst>
          </p:cNvPr>
          <p:cNvSpPr txBox="1"/>
          <p:nvPr/>
        </p:nvSpPr>
        <p:spPr>
          <a:xfrm>
            <a:off x="1758479" y="2973953"/>
            <a:ext cx="156888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1837 - </a:t>
            </a: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Florence felt God call to her to serve Him. </a:t>
            </a:r>
          </a:p>
          <a:p>
            <a:pPr algn="ctr"/>
            <a:endParaRPr lang="en-GB" sz="1000" b="1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BDED37-4E71-55E3-679C-B20BCE8F33EA}"/>
              </a:ext>
            </a:extLst>
          </p:cNvPr>
          <p:cNvSpPr txBox="1"/>
          <p:nvPr/>
        </p:nvSpPr>
        <p:spPr>
          <a:xfrm>
            <a:off x="6818623" y="2965362"/>
            <a:ext cx="18075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March 1856 – </a:t>
            </a:r>
          </a:p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Crimean War ended 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66A314E-913C-C636-DCCD-0C1215601D0A}"/>
              </a:ext>
            </a:extLst>
          </p:cNvPr>
          <p:cNvSpPr/>
          <p:nvPr/>
        </p:nvSpPr>
        <p:spPr>
          <a:xfrm>
            <a:off x="5847968" y="3375635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DC2CC4D-9184-95B8-D245-95B8237B44BE}"/>
              </a:ext>
            </a:extLst>
          </p:cNvPr>
          <p:cNvSpPr txBox="1"/>
          <p:nvPr/>
        </p:nvSpPr>
        <p:spPr>
          <a:xfrm>
            <a:off x="4910442" y="2972105"/>
            <a:ext cx="22940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1854 – </a:t>
            </a: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Florence went to Turkey to care for soldiers and saved many lives.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006CCA45-4ADF-75F8-15FD-5CE581F155C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7561" y="3335093"/>
            <a:ext cx="225268" cy="351325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B5965703-A016-6C11-291E-5C26F6F421DC}"/>
              </a:ext>
            </a:extLst>
          </p:cNvPr>
          <p:cNvSpPr txBox="1"/>
          <p:nvPr/>
        </p:nvSpPr>
        <p:spPr>
          <a:xfrm>
            <a:off x="8349419" y="2975525"/>
            <a:ext cx="13787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1860 – </a:t>
            </a: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Nightingale training school opened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37CC7068-571A-D824-C689-37AF6C16B6B9}"/>
              </a:ext>
            </a:extLst>
          </p:cNvPr>
          <p:cNvSpPr/>
          <p:nvPr/>
        </p:nvSpPr>
        <p:spPr>
          <a:xfrm>
            <a:off x="8980636" y="3358255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5319D9A-77F2-B6A2-EEAF-A0F475A6B3E9}"/>
              </a:ext>
            </a:extLst>
          </p:cNvPr>
          <p:cNvSpPr/>
          <p:nvPr/>
        </p:nvSpPr>
        <p:spPr>
          <a:xfrm>
            <a:off x="239721" y="6442715"/>
            <a:ext cx="9349675" cy="13172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B9DE790-E65C-BB60-1386-05BBCFD5B083}"/>
              </a:ext>
            </a:extLst>
          </p:cNvPr>
          <p:cNvSpPr/>
          <p:nvPr/>
        </p:nvSpPr>
        <p:spPr>
          <a:xfrm>
            <a:off x="872668" y="6363023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80C5721-6082-F7A9-0BF4-F7B50DC4AAB8}"/>
              </a:ext>
            </a:extLst>
          </p:cNvPr>
          <p:cNvSpPr txBox="1"/>
          <p:nvPr/>
        </p:nvSpPr>
        <p:spPr>
          <a:xfrm>
            <a:off x="252370" y="5985035"/>
            <a:ext cx="16169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1805 – </a:t>
            </a:r>
          </a:p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Born in Jamaica</a:t>
            </a:r>
          </a:p>
        </p:txBody>
      </p:sp>
      <p:sp>
        <p:nvSpPr>
          <p:cNvPr id="1024" name="Oval 1023">
            <a:extLst>
              <a:ext uri="{FF2B5EF4-FFF2-40B4-BE49-F238E27FC236}">
                <a16:creationId xmlns:a16="http://schemas.microsoft.com/office/drawing/2014/main" id="{9900C137-8C3A-0711-33D0-54D7D515E741}"/>
              </a:ext>
            </a:extLst>
          </p:cNvPr>
          <p:cNvSpPr/>
          <p:nvPr/>
        </p:nvSpPr>
        <p:spPr>
          <a:xfrm>
            <a:off x="5390482" y="6384038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5" name="Oval 1024">
            <a:extLst>
              <a:ext uri="{FF2B5EF4-FFF2-40B4-BE49-F238E27FC236}">
                <a16:creationId xmlns:a16="http://schemas.microsoft.com/office/drawing/2014/main" id="{90DFEF35-F9DF-6685-A928-4900EEB8F0FC}"/>
              </a:ext>
            </a:extLst>
          </p:cNvPr>
          <p:cNvSpPr/>
          <p:nvPr/>
        </p:nvSpPr>
        <p:spPr>
          <a:xfrm>
            <a:off x="2684959" y="6366021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6" name="Oval 1025">
            <a:extLst>
              <a:ext uri="{FF2B5EF4-FFF2-40B4-BE49-F238E27FC236}">
                <a16:creationId xmlns:a16="http://schemas.microsoft.com/office/drawing/2014/main" id="{F4F5ED50-008C-3712-5BB2-CF8652657859}"/>
              </a:ext>
            </a:extLst>
          </p:cNvPr>
          <p:cNvSpPr/>
          <p:nvPr/>
        </p:nvSpPr>
        <p:spPr>
          <a:xfrm>
            <a:off x="8377080" y="6374380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8" name="TextBox 1027">
            <a:extLst>
              <a:ext uri="{FF2B5EF4-FFF2-40B4-BE49-F238E27FC236}">
                <a16:creationId xmlns:a16="http://schemas.microsoft.com/office/drawing/2014/main" id="{320711E9-C16A-DAB7-5092-3AD5E9077B43}"/>
              </a:ext>
            </a:extLst>
          </p:cNvPr>
          <p:cNvSpPr txBox="1"/>
          <p:nvPr/>
        </p:nvSpPr>
        <p:spPr>
          <a:xfrm>
            <a:off x="1530756" y="5991087"/>
            <a:ext cx="26245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Mary’s mother was a nurse. </a:t>
            </a:r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At 12, </a:t>
            </a: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Mary started to help her mother care for the sick. </a:t>
            </a:r>
          </a:p>
        </p:txBody>
      </p:sp>
      <p:sp>
        <p:nvSpPr>
          <p:cNvPr id="1031" name="TextBox 1030">
            <a:extLst>
              <a:ext uri="{FF2B5EF4-FFF2-40B4-BE49-F238E27FC236}">
                <a16:creationId xmlns:a16="http://schemas.microsoft.com/office/drawing/2014/main" id="{01786ABD-7716-0E4B-BCCB-43E96333A176}"/>
              </a:ext>
            </a:extLst>
          </p:cNvPr>
          <p:cNvSpPr txBox="1"/>
          <p:nvPr/>
        </p:nvSpPr>
        <p:spPr>
          <a:xfrm>
            <a:off x="3813053" y="5996190"/>
            <a:ext cx="35415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1854 – </a:t>
            </a:r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Mary travels to London to help care for Crimean war soldiers. She gets turned down. Travels to Crimea anyway. </a:t>
            </a:r>
          </a:p>
        </p:txBody>
      </p:sp>
      <p:pic>
        <p:nvPicPr>
          <p:cNvPr id="1032" name="Picture 1031">
            <a:extLst>
              <a:ext uri="{FF2B5EF4-FFF2-40B4-BE49-F238E27FC236}">
                <a16:creationId xmlns:a16="http://schemas.microsoft.com/office/drawing/2014/main" id="{4C09B912-730A-440B-69AF-7F4517B6E3D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2087" y="6361216"/>
            <a:ext cx="225268" cy="351325"/>
          </a:xfrm>
          <a:prstGeom prst="rect">
            <a:avLst/>
          </a:prstGeom>
        </p:spPr>
      </p:pic>
      <p:sp>
        <p:nvSpPr>
          <p:cNvPr id="1033" name="TextBox 1032">
            <a:extLst>
              <a:ext uri="{FF2B5EF4-FFF2-40B4-BE49-F238E27FC236}">
                <a16:creationId xmlns:a16="http://schemas.microsoft.com/office/drawing/2014/main" id="{423D4BE7-05BE-F84A-AFF7-2B996B30435E}"/>
              </a:ext>
            </a:extLst>
          </p:cNvPr>
          <p:cNvSpPr txBox="1"/>
          <p:nvPr/>
        </p:nvSpPr>
        <p:spPr>
          <a:xfrm>
            <a:off x="7185873" y="5999143"/>
            <a:ext cx="28074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Sassoon Infant Rg" pitchFamily="50" charset="0"/>
                <a:ea typeface="Sassoon Infant Rg" pitchFamily="50" charset="0"/>
              </a:rPr>
              <a:t>Mary opens the British hotel which sold supplies to British soldiers and ran a clinic for ill soldiers.</a:t>
            </a:r>
          </a:p>
        </p:txBody>
      </p:sp>
      <p:pic>
        <p:nvPicPr>
          <p:cNvPr id="1035" name="Picture 2" descr="Image result for Florence Nightingale ">
            <a:extLst>
              <a:ext uri="{FF2B5EF4-FFF2-40B4-BE49-F238E27FC236}">
                <a16:creationId xmlns:a16="http://schemas.microsoft.com/office/drawing/2014/main" id="{1A0E0C76-DEE8-2588-DDA6-B938A6B26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91" y="3064342"/>
            <a:ext cx="456982" cy="64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4" descr="Supporters of Florence Nightingale Say Jamaican-born Mary Seacole ...">
            <a:extLst>
              <a:ext uri="{FF2B5EF4-FFF2-40B4-BE49-F238E27FC236}">
                <a16:creationId xmlns:a16="http://schemas.microsoft.com/office/drawing/2014/main" id="{430B56A6-265F-D4D2-6DE8-9A76D31BF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5" t="4014" r="5658" b="2541"/>
          <a:stretch/>
        </p:blipFill>
        <p:spPr bwMode="auto">
          <a:xfrm>
            <a:off x="146319" y="6069336"/>
            <a:ext cx="407472" cy="60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038">
            <a:extLst>
              <a:ext uri="{FF2B5EF4-FFF2-40B4-BE49-F238E27FC236}">
                <a16:creationId xmlns:a16="http://schemas.microsoft.com/office/drawing/2014/main" id="{D0A3BC00-4BB8-3FF9-3820-925B8623A40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46572" y="3412908"/>
            <a:ext cx="240332" cy="292618"/>
          </a:xfrm>
          <a:prstGeom prst="rect">
            <a:avLst/>
          </a:prstGeom>
        </p:spPr>
      </p:pic>
      <p:pic>
        <p:nvPicPr>
          <p:cNvPr id="1041" name="Picture 1040">
            <a:extLst>
              <a:ext uri="{FF2B5EF4-FFF2-40B4-BE49-F238E27FC236}">
                <a16:creationId xmlns:a16="http://schemas.microsoft.com/office/drawing/2014/main" id="{BF488A53-DE58-5472-E4DC-C360B8C65341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22434" y="3404390"/>
            <a:ext cx="327761" cy="277087"/>
          </a:xfrm>
          <a:prstGeom prst="rect">
            <a:avLst/>
          </a:prstGeom>
        </p:spPr>
      </p:pic>
      <p:pic>
        <p:nvPicPr>
          <p:cNvPr id="1043" name="Picture 1042">
            <a:extLst>
              <a:ext uri="{FF2B5EF4-FFF2-40B4-BE49-F238E27FC236}">
                <a16:creationId xmlns:a16="http://schemas.microsoft.com/office/drawing/2014/main" id="{30434C12-6707-20A0-BDD7-6DDF3E1C3EC5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78193" y="3476364"/>
            <a:ext cx="299752" cy="174944"/>
          </a:xfrm>
          <a:prstGeom prst="rect">
            <a:avLst/>
          </a:prstGeom>
        </p:spPr>
      </p:pic>
      <p:pic>
        <p:nvPicPr>
          <p:cNvPr id="1045" name="Picture 1044">
            <a:extLst>
              <a:ext uri="{FF2B5EF4-FFF2-40B4-BE49-F238E27FC236}">
                <a16:creationId xmlns:a16="http://schemas.microsoft.com/office/drawing/2014/main" id="{CC5DCBED-5D01-7001-1393-A11CAFC0E1B5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2079" y="3399856"/>
            <a:ext cx="286719" cy="308097"/>
          </a:xfrm>
          <a:prstGeom prst="rect">
            <a:avLst/>
          </a:prstGeom>
        </p:spPr>
      </p:pic>
      <p:pic>
        <p:nvPicPr>
          <p:cNvPr id="1047" name="Picture 1046">
            <a:extLst>
              <a:ext uri="{FF2B5EF4-FFF2-40B4-BE49-F238E27FC236}">
                <a16:creationId xmlns:a16="http://schemas.microsoft.com/office/drawing/2014/main" id="{EE751CAD-7554-8CC1-9BF9-A8C67A88FE78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1473" y="3403908"/>
            <a:ext cx="360202" cy="248086"/>
          </a:xfrm>
          <a:prstGeom prst="rect">
            <a:avLst/>
          </a:prstGeom>
        </p:spPr>
      </p:pic>
      <p:pic>
        <p:nvPicPr>
          <p:cNvPr id="1050" name="Picture 1049">
            <a:extLst>
              <a:ext uri="{FF2B5EF4-FFF2-40B4-BE49-F238E27FC236}">
                <a16:creationId xmlns:a16="http://schemas.microsoft.com/office/drawing/2014/main" id="{C28518B9-D229-74F9-9677-2B5BADE29C24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02107" y="6409711"/>
            <a:ext cx="310094" cy="291916"/>
          </a:xfrm>
          <a:prstGeom prst="rect">
            <a:avLst/>
          </a:prstGeom>
        </p:spPr>
      </p:pic>
      <p:pic>
        <p:nvPicPr>
          <p:cNvPr id="1051" name="Picture 1050">
            <a:extLst>
              <a:ext uri="{FF2B5EF4-FFF2-40B4-BE49-F238E27FC236}">
                <a16:creationId xmlns:a16="http://schemas.microsoft.com/office/drawing/2014/main" id="{10A07869-DBA0-4700-EFC6-1650FCA2B331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20707" y="6486970"/>
            <a:ext cx="299752" cy="174944"/>
          </a:xfrm>
          <a:prstGeom prst="rect">
            <a:avLst/>
          </a:prstGeom>
        </p:spPr>
      </p:pic>
      <p:pic>
        <p:nvPicPr>
          <p:cNvPr id="1053" name="Picture 1052">
            <a:extLst>
              <a:ext uri="{FF2B5EF4-FFF2-40B4-BE49-F238E27FC236}">
                <a16:creationId xmlns:a16="http://schemas.microsoft.com/office/drawing/2014/main" id="{EAA8BC3E-1CD1-B362-6317-82BE204E9195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18753" y="6442715"/>
            <a:ext cx="276856" cy="26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c7b139f2-2bea-443c-a312-cfb4d6494f62"/>
    <ds:schemaRef ds:uri="http://schemas.microsoft.com/office/infopath/2007/PartnerControls"/>
    <ds:schemaRef ds:uri="http://schemas.openxmlformats.org/package/2006/metadata/core-properties"/>
    <ds:schemaRef ds:uri="f49ca046-d2e9-4e39-92cd-a5365d2ef08b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</TotalTime>
  <Words>594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2 Knowledge Organiser – Unit 3 History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8</cp:revision>
  <cp:lastPrinted>2019-08-14T10:11:35Z</cp:lastPrinted>
  <dcterms:created xsi:type="dcterms:W3CDTF">2017-10-15T20:56:30Z</dcterms:created>
  <dcterms:modified xsi:type="dcterms:W3CDTF">2023-11-22T11:56:45Z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