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Lst>
  <p:notesMasterIdLst>
    <p:notesMasterId r:id="rId6"/>
  </p:notesMasterIdLst>
  <p:sldIdLst>
    <p:sldId id="256"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130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9/12/2023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9/12/2023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5411" y="47193"/>
            <a:ext cx="7993634" cy="273090"/>
          </a:xfrm>
        </p:spPr>
        <p:txBody>
          <a:bodyPr numCol="1">
            <a:noAutofit/>
          </a:bodyPr>
          <a:lstStyle/>
          <a:p>
            <a:r>
              <a:rPr lang="en-US" sz="1600" b="1" dirty="0"/>
              <a:t>|	</a:t>
            </a:r>
            <a:r>
              <a:rPr lang="en-US" sz="1400" b="1" dirty="0">
                <a:latin typeface="Sassoon Infant Rg" pitchFamily="50" charset="0"/>
                <a:ea typeface="Sassoon Infant Rg" pitchFamily="50" charset="0"/>
              </a:rPr>
              <a:t>Year 3 Knowledge Organiser – Unit 3 Science</a:t>
            </a:r>
            <a:r>
              <a:rPr lang="en-US" sz="1600" b="1" dirty="0"/>
              <a:t>	| </a:t>
            </a:r>
          </a:p>
        </p:txBody>
      </p:sp>
      <p:graphicFrame>
        <p:nvGraphicFramePr>
          <p:cNvPr id="4" name="Table 3"/>
          <p:cNvGraphicFramePr>
            <a:graphicFrameLocks noGrp="1"/>
          </p:cNvGraphicFramePr>
          <p:nvPr>
            <p:extLst>
              <p:ext uri="{D42A27DB-BD31-4B8C-83A1-F6EECF244321}">
                <p14:modId xmlns:p14="http://schemas.microsoft.com/office/powerpoint/2010/main" val="503230800"/>
              </p:ext>
            </p:extLst>
          </p:nvPr>
        </p:nvGraphicFramePr>
        <p:xfrm>
          <a:off x="134850" y="718858"/>
          <a:ext cx="4811654" cy="3346487"/>
        </p:xfrm>
        <a:graphic>
          <a:graphicData uri="http://schemas.openxmlformats.org/drawingml/2006/table">
            <a:tbl>
              <a:tblPr firstRow="1" bandRow="1">
                <a:tableStyleId>{00A15C55-8517-42AA-B614-E9B94910E393}</a:tableStyleId>
              </a:tblPr>
              <a:tblGrid>
                <a:gridCol w="4811654">
                  <a:extLst>
                    <a:ext uri="{9D8B030D-6E8A-4147-A177-3AD203B41FA5}">
                      <a16:colId xmlns:a16="http://schemas.microsoft.com/office/drawing/2014/main" val="20001"/>
                    </a:ext>
                  </a:extLst>
                </a:gridCol>
              </a:tblGrid>
              <a:tr h="376591">
                <a:tc>
                  <a:txBody>
                    <a:bodyPr/>
                    <a:lstStyle/>
                    <a:p>
                      <a:r>
                        <a:rPr lang="en-US" sz="1400" u="sng" dirty="0">
                          <a:latin typeface="Sassoon Infant Rg" pitchFamily="50" charset="0"/>
                          <a:ea typeface="Sassoon Infant Rg" pitchFamily="50" charset="0"/>
                        </a:rPr>
                        <a:t>KQ1:</a:t>
                      </a:r>
                      <a:r>
                        <a:rPr lang="en-GB" sz="1400" b="1" i="0" u="sng" kern="1200" dirty="0">
                          <a:solidFill>
                            <a:schemeClr val="lt1"/>
                          </a:solidFill>
                          <a:effectLst/>
                          <a:latin typeface="Sassoon Infant Rg" pitchFamily="50" charset="0"/>
                          <a:ea typeface="Sassoon Infant Rg" pitchFamily="50" charset="0"/>
                          <a:cs typeface="+mn-cs"/>
                        </a:rPr>
                        <a:t>What are rocks and how do they form?</a:t>
                      </a:r>
                      <a:endParaRPr lang="en-US" sz="1400"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581005">
                <a:tc>
                  <a:txBody>
                    <a:bodyPr/>
                    <a:lstStyle/>
                    <a:p>
                      <a:pPr rtl="0" fontAlgn="base"/>
                      <a:r>
                        <a:rPr lang="en-GB" sz="1000" b="0" i="0" kern="1200" dirty="0">
                          <a:solidFill>
                            <a:schemeClr val="dk1"/>
                          </a:solidFill>
                          <a:effectLst/>
                          <a:latin typeface="Sassoon Infant Rg" pitchFamily="50" charset="0"/>
                          <a:ea typeface="Sassoon Infant Rg" pitchFamily="50" charset="0"/>
                          <a:cs typeface="+mn-cs"/>
                        </a:rPr>
                        <a:t>Rock is a naturally occurring material. </a:t>
                      </a:r>
                    </a:p>
                    <a:p>
                      <a:pPr rtl="0" fontAlgn="base"/>
                      <a:endParaRPr lang="en-GB" sz="1000" b="0" i="0" kern="1200" dirty="0">
                        <a:solidFill>
                          <a:schemeClr val="dk1"/>
                        </a:solidFill>
                        <a:effectLst/>
                        <a:latin typeface="Sassoon Infant Rg" pitchFamily="50" charset="0"/>
                        <a:ea typeface="Sassoon Infant Rg" pitchFamily="50" charset="0"/>
                        <a:cs typeface="+mn-cs"/>
                      </a:endParaRPr>
                    </a:p>
                    <a:p>
                      <a:pPr rtl="0" fontAlgn="base"/>
                      <a:r>
                        <a:rPr lang="en-GB" sz="1000" b="0" i="0" kern="1200" dirty="0">
                          <a:solidFill>
                            <a:schemeClr val="dk1"/>
                          </a:solidFill>
                          <a:effectLst/>
                          <a:latin typeface="Sassoon Infant Rg" pitchFamily="50" charset="0"/>
                          <a:ea typeface="Sassoon Infant Rg" pitchFamily="50" charset="0"/>
                          <a:cs typeface="+mn-cs"/>
                        </a:rPr>
                        <a:t>There are three basic types of rock: igneous, sedimentary, and metamorphic.  </a:t>
                      </a:r>
                    </a:p>
                    <a:p>
                      <a:pPr rtl="0" fontAlgn="base"/>
                      <a:endParaRPr lang="en-GB" sz="1000" b="0" i="0" kern="1200" dirty="0">
                        <a:solidFill>
                          <a:schemeClr val="dk1"/>
                        </a:solidFill>
                        <a:effectLst/>
                        <a:latin typeface="Sassoon Infant Rg" pitchFamily="50" charset="0"/>
                        <a:ea typeface="Sassoon Infant Rg" pitchFamily="50" charset="0"/>
                        <a:cs typeface="+mn-cs"/>
                      </a:endParaRPr>
                    </a:p>
                    <a:p>
                      <a:pPr marL="171450" indent="-171450" rtl="0" fontAlgn="base">
                        <a:buFont typeface="Wingdings" panose="05000000000000000000" pitchFamily="2" charset="2"/>
                        <a:buChar char="Ø"/>
                      </a:pPr>
                      <a:r>
                        <a:rPr lang="en-GB" sz="1000" b="0" i="0" kern="1200" dirty="0">
                          <a:solidFill>
                            <a:schemeClr val="dk1"/>
                          </a:solidFill>
                          <a:effectLst/>
                          <a:latin typeface="Sassoon Infant Rg" pitchFamily="50" charset="0"/>
                          <a:ea typeface="Sassoon Infant Rg" pitchFamily="50" charset="0"/>
                          <a:cs typeface="+mn-cs"/>
                        </a:rPr>
                        <a:t>Igneous rock is made by lava cooling and solidifying and crystalizing (e.g., basalt, granite). </a:t>
                      </a:r>
                    </a:p>
                    <a:p>
                      <a:pPr marL="171450" indent="-171450" rtl="0" fontAlgn="base">
                        <a:buFont typeface="Wingdings" panose="05000000000000000000" pitchFamily="2" charset="2"/>
                        <a:buChar char="Ø"/>
                      </a:pPr>
                      <a:endParaRPr lang="en-GB" sz="1000" dirty="0">
                        <a:latin typeface="Sassoon Infant Rg" pitchFamily="50" charset="0"/>
                        <a:ea typeface="Sassoon Infant Rg" pitchFamily="50" charset="0"/>
                      </a:endParaRPr>
                    </a:p>
                    <a:p>
                      <a:pPr marL="171450" indent="-171450" rtl="0" fontAlgn="base">
                        <a:buFont typeface="Wingdings" panose="05000000000000000000" pitchFamily="2" charset="2"/>
                        <a:buChar char="Ø"/>
                      </a:pPr>
                      <a:r>
                        <a:rPr lang="en-GB" sz="1000" b="0" i="0" kern="1200" dirty="0">
                          <a:solidFill>
                            <a:schemeClr val="dk1"/>
                          </a:solidFill>
                          <a:effectLst/>
                          <a:latin typeface="Sassoon Infant Rg" pitchFamily="50" charset="0"/>
                          <a:ea typeface="Sassoon Infant Rg" pitchFamily="50" charset="0"/>
                          <a:cs typeface="+mn-cs"/>
                        </a:rPr>
                        <a:t>Sedimentary rock is made by broken sediments of other rocks (air, water, ice, wind) and it falls into water where they join through sedimentation (e.g., sandstone, coal, chalk). </a:t>
                      </a:r>
                    </a:p>
                    <a:p>
                      <a:pPr marL="171450" indent="-171450" rtl="0" fontAlgn="base">
                        <a:buFont typeface="Wingdings" panose="05000000000000000000" pitchFamily="2" charset="2"/>
                        <a:buChar char="Ø"/>
                      </a:pPr>
                      <a:endParaRPr lang="en-GB" sz="1000" b="0" i="0" kern="1200" dirty="0">
                        <a:solidFill>
                          <a:schemeClr val="dk1"/>
                        </a:solidFill>
                        <a:effectLst/>
                        <a:latin typeface="Sassoon Infant Rg" pitchFamily="50" charset="0"/>
                        <a:ea typeface="Sassoon Infant Rg" pitchFamily="50" charset="0"/>
                        <a:cs typeface="+mn-cs"/>
                      </a:endParaRPr>
                    </a:p>
                    <a:p>
                      <a:pPr marL="171450" indent="-171450" rtl="0" fontAlgn="base">
                        <a:buFont typeface="Wingdings" panose="05000000000000000000" pitchFamily="2" charset="2"/>
                        <a:buChar char="Ø"/>
                      </a:pPr>
                      <a:r>
                        <a:rPr lang="en-GB" sz="1000" b="0" i="0" kern="1200" dirty="0">
                          <a:solidFill>
                            <a:schemeClr val="dk1"/>
                          </a:solidFill>
                          <a:effectLst/>
                          <a:latin typeface="Sassoon Infant Rg" pitchFamily="50" charset="0"/>
                          <a:ea typeface="Sassoon Infant Rg" pitchFamily="50" charset="0"/>
                          <a:cs typeface="+mn-cs"/>
                        </a:rPr>
                        <a:t>Metamorphic rock is made by other rocks that change due to heat or pressure (e.g., slate, marble).</a:t>
                      </a:r>
                    </a:p>
                    <a:p>
                      <a:pPr marL="0" indent="0" rtl="0" fontAlgn="base">
                        <a:buFont typeface="Wingdings" panose="05000000000000000000" pitchFamily="2" charset="2"/>
                        <a:buNone/>
                      </a:pPr>
                      <a:endParaRPr lang="en-GB" sz="1000" b="0" i="0" kern="1200" dirty="0">
                        <a:solidFill>
                          <a:schemeClr val="dk1"/>
                        </a:solidFill>
                        <a:effectLst/>
                        <a:latin typeface="Sassoon Infant Rg" pitchFamily="50" charset="0"/>
                        <a:ea typeface="Sassoon Infant Rg" pitchFamily="50" charset="0"/>
                        <a:cs typeface="+mn-cs"/>
                      </a:endParaRPr>
                    </a:p>
                    <a:p>
                      <a:pPr marL="0" indent="0" rtl="0" fontAlgn="base">
                        <a:buFont typeface="Wingdings" panose="05000000000000000000" pitchFamily="2" charset="2"/>
                        <a:buNone/>
                      </a:pPr>
                      <a:r>
                        <a:rPr lang="en-GB" sz="1000" b="0" i="0" kern="1200" dirty="0">
                          <a:solidFill>
                            <a:schemeClr val="dk1"/>
                          </a:solidFill>
                          <a:effectLst/>
                          <a:latin typeface="Sassoon Infant Rg" pitchFamily="50" charset="0"/>
                          <a:ea typeface="Sassoon Infant Rg" pitchFamily="50" charset="0"/>
                          <a:cs typeface="+mn-cs"/>
                        </a:rPr>
                        <a:t>Different types of rock e.g., sandstone, limestone, slate etc. which have different properties. They have different sizes of grain or crystal. They may absorb water. </a:t>
                      </a:r>
                    </a:p>
                    <a:p>
                      <a:pPr marL="0" indent="0" rtl="0" fontAlgn="base">
                        <a:buFont typeface="Wingdings" panose="05000000000000000000" pitchFamily="2" charset="2"/>
                        <a:buNone/>
                      </a:pPr>
                      <a:endParaRPr lang="en-GB" sz="1000" b="0" i="0" kern="1200" dirty="0">
                        <a:solidFill>
                          <a:schemeClr val="dk1"/>
                        </a:solidFill>
                        <a:effectLst/>
                        <a:latin typeface="Sassoon Infant Rg" pitchFamily="50" charset="0"/>
                        <a:ea typeface="Sassoon Infant Rg" pitchFamily="50" charset="0"/>
                        <a:cs typeface="+mn-cs"/>
                      </a:endParaRPr>
                    </a:p>
                    <a:p>
                      <a:pPr marL="0" indent="0" rtl="0" fontAlgn="base">
                        <a:buFont typeface="Wingdings" panose="05000000000000000000" pitchFamily="2" charset="2"/>
                        <a:buNone/>
                      </a:pPr>
                      <a:r>
                        <a:rPr lang="en-GB" sz="1000" b="0" i="0" kern="1200" dirty="0">
                          <a:solidFill>
                            <a:schemeClr val="dk1"/>
                          </a:solidFill>
                          <a:effectLst/>
                          <a:latin typeface="Sassoon Infant Rg" pitchFamily="50" charset="0"/>
                          <a:ea typeface="Sassoon Infant Rg" pitchFamily="50" charset="0"/>
                          <a:cs typeface="+mn-cs"/>
                        </a:rPr>
                        <a:t>Rocks can be different shapes and sizes (stones, pebbles, boulders).</a:t>
                      </a:r>
                    </a:p>
                    <a:p>
                      <a:pPr marL="0" indent="0" rtl="0" fontAlgn="base">
                        <a:buFont typeface="Wingdings" panose="05000000000000000000" pitchFamily="2" charset="2"/>
                        <a:buNone/>
                      </a:pPr>
                      <a:endParaRPr lang="en-GB" sz="10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a:cxnSpLocks/>
          </p:cNvCxnSpPr>
          <p:nvPr/>
        </p:nvCxnSpPr>
        <p:spPr>
          <a:xfrm>
            <a:off x="0" y="29089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60C0D7-7B3F-394C-4A3D-E24D1619ADDD}"/>
              </a:ext>
            </a:extLst>
          </p:cNvPr>
          <p:cNvSpPr txBox="1"/>
          <p:nvPr/>
        </p:nvSpPr>
        <p:spPr>
          <a:xfrm>
            <a:off x="-1" y="280545"/>
            <a:ext cx="9846567" cy="307777"/>
          </a:xfrm>
          <a:prstGeom prst="rect">
            <a:avLst/>
          </a:prstGeom>
          <a:noFill/>
        </p:spPr>
        <p:txBody>
          <a:bodyPr wrap="square">
            <a:spAutoFit/>
          </a:bodyPr>
          <a:lstStyle/>
          <a:p>
            <a:pPr algn="ctr"/>
            <a:r>
              <a:rPr lang="en-US" sz="1400" b="1" u="sng" dirty="0">
                <a:latin typeface="Sassoon Infant Rg" pitchFamily="50" charset="0"/>
                <a:ea typeface="Sassoon Infant Rg" pitchFamily="50" charset="0"/>
              </a:rPr>
              <a:t>Rocks and soils.</a:t>
            </a:r>
            <a:endParaRPr lang="en-GB" sz="1400" b="1" u="sng" dirty="0"/>
          </a:p>
        </p:txBody>
      </p:sp>
      <p:graphicFrame>
        <p:nvGraphicFramePr>
          <p:cNvPr id="8" name="Table 7">
            <a:extLst>
              <a:ext uri="{FF2B5EF4-FFF2-40B4-BE49-F238E27FC236}">
                <a16:creationId xmlns:a16="http://schemas.microsoft.com/office/drawing/2014/main" id="{D9382A1B-C239-A653-CED9-10D56AD50B11}"/>
              </a:ext>
            </a:extLst>
          </p:cNvPr>
          <p:cNvGraphicFramePr>
            <a:graphicFrameLocks noGrp="1"/>
          </p:cNvGraphicFramePr>
          <p:nvPr>
            <p:extLst>
              <p:ext uri="{D42A27DB-BD31-4B8C-83A1-F6EECF244321}">
                <p14:modId xmlns:p14="http://schemas.microsoft.com/office/powerpoint/2010/main" val="4151277112"/>
              </p:ext>
            </p:extLst>
          </p:nvPr>
        </p:nvGraphicFramePr>
        <p:xfrm>
          <a:off x="4990708" y="718858"/>
          <a:ext cx="4811654" cy="3014903"/>
        </p:xfrm>
        <a:graphic>
          <a:graphicData uri="http://schemas.openxmlformats.org/drawingml/2006/table">
            <a:tbl>
              <a:tblPr firstRow="1" bandRow="1">
                <a:tableStyleId>{00A15C55-8517-42AA-B614-E9B94910E393}</a:tableStyleId>
              </a:tblPr>
              <a:tblGrid>
                <a:gridCol w="4811654">
                  <a:extLst>
                    <a:ext uri="{9D8B030D-6E8A-4147-A177-3AD203B41FA5}">
                      <a16:colId xmlns:a16="http://schemas.microsoft.com/office/drawing/2014/main" val="20001"/>
                    </a:ext>
                  </a:extLst>
                </a:gridCol>
              </a:tblGrid>
              <a:tr h="403147">
                <a:tc>
                  <a:txBody>
                    <a:bodyPr/>
                    <a:lstStyle/>
                    <a:p>
                      <a:r>
                        <a:rPr lang="en-US" sz="1400" u="sng" dirty="0">
                          <a:latin typeface="Sassoon Infant Rg" pitchFamily="50" charset="0"/>
                          <a:ea typeface="Sassoon Infant Rg" pitchFamily="50" charset="0"/>
                        </a:rPr>
                        <a:t>KQ2: </a:t>
                      </a:r>
                      <a:r>
                        <a:rPr lang="en-GB" sz="1400" b="1" i="0" u="sng" kern="1200" dirty="0">
                          <a:solidFill>
                            <a:schemeClr val="lt1"/>
                          </a:solidFill>
                          <a:effectLst/>
                          <a:latin typeface="Sassoon Infant Rg" pitchFamily="50" charset="0"/>
                          <a:ea typeface="Sassoon Infant Rg" pitchFamily="50" charset="0"/>
                          <a:cs typeface="+mn-cs"/>
                        </a:rPr>
                        <a:t>Why are there fossils in some rocks?</a:t>
                      </a:r>
                      <a:endParaRPr lang="en-US" sz="1400"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554449">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Some rocks contain fossils.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Fossils were formed millions of years ago.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Fossils are formed by special circumstances. When an animal dies, the soft parts of the body decompose leaving the skeleton behind. This becomes buried under sediment. Layers of sediment built up on top of the skeleton and these compact and turn to rock. The bones are then dissolved by water that seeps through the rock. Minerals in the water replace the bone, leave a rock in the shape of the skeleton, leaving behind a skeleton.   </a:t>
                      </a:r>
                    </a:p>
                    <a:p>
                      <a:pPr rtl="0" fontAlgn="base"/>
                      <a:r>
                        <a:rPr lang="en-GB" sz="1200" b="0" i="0" kern="1200" dirty="0">
                          <a:solidFill>
                            <a:schemeClr val="dk1"/>
                          </a:solidFill>
                          <a:effectLst/>
                          <a:latin typeface="Sassoon Infant Rg" pitchFamily="50" charset="0"/>
                          <a:ea typeface="Sassoon Infant Rg" pitchFamily="50" charset="0"/>
                          <a:cs typeface="+mn-cs"/>
                        </a:rPr>
                        <a:t> </a:t>
                      </a:r>
                    </a:p>
                    <a:p>
                      <a:pPr rtl="0" fontAlgn="base"/>
                      <a:endParaRPr lang="en-GB" sz="105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2" name="Table 11">
            <a:extLst>
              <a:ext uri="{FF2B5EF4-FFF2-40B4-BE49-F238E27FC236}">
                <a16:creationId xmlns:a16="http://schemas.microsoft.com/office/drawing/2014/main" id="{AAA54B4A-D4A9-F4E3-3CE6-88E2071BAA43}"/>
              </a:ext>
            </a:extLst>
          </p:cNvPr>
          <p:cNvGraphicFramePr>
            <a:graphicFrameLocks noGrp="1"/>
          </p:cNvGraphicFramePr>
          <p:nvPr>
            <p:extLst>
              <p:ext uri="{D42A27DB-BD31-4B8C-83A1-F6EECF244321}">
                <p14:modId xmlns:p14="http://schemas.microsoft.com/office/powerpoint/2010/main" val="3071025789"/>
              </p:ext>
            </p:extLst>
          </p:nvPr>
        </p:nvGraphicFramePr>
        <p:xfrm>
          <a:off x="134850" y="4161348"/>
          <a:ext cx="4811654" cy="2603238"/>
        </p:xfrm>
        <a:graphic>
          <a:graphicData uri="http://schemas.openxmlformats.org/drawingml/2006/table">
            <a:tbl>
              <a:tblPr firstRow="1" bandRow="1">
                <a:tableStyleId>{00A15C55-8517-42AA-B614-E9B94910E393}</a:tableStyleId>
              </a:tblPr>
              <a:tblGrid>
                <a:gridCol w="4811654">
                  <a:extLst>
                    <a:ext uri="{9D8B030D-6E8A-4147-A177-3AD203B41FA5}">
                      <a16:colId xmlns:a16="http://schemas.microsoft.com/office/drawing/2014/main" val="20001"/>
                    </a:ext>
                  </a:extLst>
                </a:gridCol>
              </a:tblGrid>
              <a:tr h="326812">
                <a:tc>
                  <a:txBody>
                    <a:bodyPr/>
                    <a:lstStyle/>
                    <a:p>
                      <a:r>
                        <a:rPr lang="en-US" sz="1400" u="sng" dirty="0">
                          <a:latin typeface="Sassoon Infant Rg" pitchFamily="50" charset="0"/>
                          <a:ea typeface="Sassoon Infant Rg" pitchFamily="50" charset="0"/>
                        </a:rPr>
                        <a:t>KQ3: </a:t>
                      </a:r>
                      <a:r>
                        <a:rPr lang="en-GB" sz="1400" b="1" i="0" u="sng" kern="1200" dirty="0">
                          <a:solidFill>
                            <a:schemeClr val="lt1"/>
                          </a:solidFill>
                          <a:effectLst/>
                          <a:latin typeface="Sassoon Infant Rg" pitchFamily="50" charset="0"/>
                          <a:ea typeface="Sassoon Infant Rg" pitchFamily="50" charset="0"/>
                          <a:cs typeface="+mn-cs"/>
                        </a:rPr>
                        <a:t>How are soils produced?</a:t>
                      </a:r>
                      <a:endParaRPr lang="en-US" sz="1400"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276426">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Soils are made up of pieces of ground down rock which may be mixed with plant and animal material (organic matter).  </a:t>
                      </a:r>
                    </a:p>
                    <a:p>
                      <a:pPr rtl="0" fontAlgn="base"/>
                      <a:endParaRPr lang="en-GB" sz="1200" b="0" i="0" kern="1200" dirty="0">
                        <a:solidFill>
                          <a:schemeClr val="dk1"/>
                        </a:solidFill>
                        <a:effectLst/>
                        <a:latin typeface="Sassoon Infant Rg" pitchFamily="50" charset="0"/>
                        <a:ea typeface="Sassoon Infant Rg" pitchFamily="50" charset="0"/>
                        <a:cs typeface="+mn-cs"/>
                      </a:endParaRPr>
                    </a:p>
                    <a:p>
                      <a:pPr rtl="0" fontAlgn="base"/>
                      <a:r>
                        <a:rPr lang="en-GB" sz="1200" b="0" i="0" kern="1200" dirty="0">
                          <a:solidFill>
                            <a:schemeClr val="dk1"/>
                          </a:solidFill>
                          <a:effectLst/>
                          <a:latin typeface="Sassoon Infant Rg" pitchFamily="50" charset="0"/>
                          <a:ea typeface="Sassoon Infant Rg" pitchFamily="50" charset="0"/>
                          <a:cs typeface="+mn-cs"/>
                        </a:rPr>
                        <a:t>The type of rock, size of rock pieces and the amount of organic matter affect the property of the soil. Soil is made up of rocks, water, air, and organic matter.  </a:t>
                      </a:r>
                    </a:p>
                    <a:p>
                      <a:pPr rtl="0" fontAlgn="base"/>
                      <a:br>
                        <a:rPr lang="en-GB" sz="1200" b="0" i="0" kern="1200" dirty="0">
                          <a:solidFill>
                            <a:schemeClr val="dk1"/>
                          </a:solidFill>
                          <a:effectLst/>
                          <a:latin typeface="Sassoon Infant Rg" pitchFamily="50" charset="0"/>
                          <a:ea typeface="Sassoon Infant Rg" pitchFamily="50" charset="0"/>
                          <a:cs typeface="+mn-cs"/>
                        </a:rPr>
                      </a:br>
                      <a:r>
                        <a:rPr lang="en-GB" sz="1200" b="0" i="0" kern="1200" dirty="0">
                          <a:solidFill>
                            <a:schemeClr val="dk1"/>
                          </a:solidFill>
                          <a:effectLst/>
                          <a:latin typeface="Sassoon Infant Rg" pitchFamily="50" charset="0"/>
                          <a:ea typeface="Sassoon Infant Rg" pitchFamily="50" charset="0"/>
                          <a:cs typeface="+mn-cs"/>
                        </a:rPr>
                        <a:t>Organic matter provides plants with food when they are in soil.   </a:t>
                      </a:r>
                    </a:p>
                    <a:p>
                      <a:pPr rtl="0" fontAlgn="base"/>
                      <a:r>
                        <a:rPr lang="en-GB" sz="1200" b="0" i="0" kern="1200" dirty="0">
                          <a:solidFill>
                            <a:schemeClr val="dk1"/>
                          </a:solidFill>
                          <a:effectLst/>
                          <a:latin typeface="Sassoon Infant Rg" pitchFamily="50" charset="0"/>
                          <a:ea typeface="Sassoon Infant Rg" pitchFamily="50" charset="0"/>
                          <a:cs typeface="+mn-cs"/>
                        </a:rPr>
                        <a:t> </a:t>
                      </a:r>
                    </a:p>
                    <a:p>
                      <a:pPr rtl="0" fontAlgn="base"/>
                      <a:endParaRPr lang="en-GB" sz="105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4" name="Table 13">
            <a:extLst>
              <a:ext uri="{FF2B5EF4-FFF2-40B4-BE49-F238E27FC236}">
                <a16:creationId xmlns:a16="http://schemas.microsoft.com/office/drawing/2014/main" id="{ABDA551F-549F-8815-FCFA-5CFD233C3D77}"/>
              </a:ext>
            </a:extLst>
          </p:cNvPr>
          <p:cNvGraphicFramePr>
            <a:graphicFrameLocks noGrp="1"/>
          </p:cNvGraphicFramePr>
          <p:nvPr>
            <p:extLst>
              <p:ext uri="{D42A27DB-BD31-4B8C-83A1-F6EECF244321}">
                <p14:modId xmlns:p14="http://schemas.microsoft.com/office/powerpoint/2010/main" val="891060512"/>
              </p:ext>
            </p:extLst>
          </p:nvPr>
        </p:nvGraphicFramePr>
        <p:xfrm>
          <a:off x="4990708" y="3806990"/>
          <a:ext cx="4811654" cy="2957596"/>
        </p:xfrm>
        <a:graphic>
          <a:graphicData uri="http://schemas.openxmlformats.org/drawingml/2006/table">
            <a:tbl>
              <a:tblPr firstRow="1" bandRow="1">
                <a:tableStyleId>{00A15C55-8517-42AA-B614-E9B94910E393}</a:tableStyleId>
              </a:tblPr>
              <a:tblGrid>
                <a:gridCol w="4811654">
                  <a:extLst>
                    <a:ext uri="{9D8B030D-6E8A-4147-A177-3AD203B41FA5}">
                      <a16:colId xmlns:a16="http://schemas.microsoft.com/office/drawing/2014/main" val="20001"/>
                    </a:ext>
                  </a:extLst>
                </a:gridCol>
              </a:tblGrid>
              <a:tr h="583706">
                <a:tc>
                  <a:txBody>
                    <a:bodyPr/>
                    <a:lstStyle/>
                    <a:p>
                      <a:r>
                        <a:rPr lang="en-US" sz="1400" u="sng" dirty="0">
                          <a:latin typeface="Sassoon Infant Rg" pitchFamily="50" charset="0"/>
                          <a:ea typeface="Sassoon Infant Rg" pitchFamily="50" charset="0"/>
                        </a:rPr>
                        <a:t>KQ4: </a:t>
                      </a:r>
                      <a:r>
                        <a:rPr lang="en-GB" sz="1400" b="1" i="0" u="sng" kern="1200" dirty="0">
                          <a:solidFill>
                            <a:schemeClr val="lt1"/>
                          </a:solidFill>
                          <a:effectLst/>
                          <a:latin typeface="Sassoon Infant Rg" pitchFamily="50" charset="0"/>
                          <a:ea typeface="Sassoon Infant Rg" pitchFamily="50" charset="0"/>
                          <a:cs typeface="+mn-cs"/>
                        </a:rPr>
                        <a:t>How did Mary Anning help us to understand about rocks and soils?</a:t>
                      </a:r>
                      <a:endParaRPr lang="en-US" sz="1400"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373890">
                <a:tc>
                  <a:txBody>
                    <a:bodyPr/>
                    <a:lstStyle/>
                    <a:p>
                      <a:endParaRPr lang="en-GB" sz="1000" b="0" i="0" kern="1200" dirty="0">
                        <a:solidFill>
                          <a:schemeClr val="dk1"/>
                        </a:solidFill>
                        <a:effectLst/>
                        <a:latin typeface="Sassoon Infant Rg" pitchFamily="50" charset="0"/>
                        <a:ea typeface="Sassoon Infant Rg" pitchFamily="50" charset="0"/>
                        <a:cs typeface="+mn-cs"/>
                      </a:endParaRPr>
                    </a:p>
                    <a:p>
                      <a:r>
                        <a:rPr lang="en-GB" sz="1000" b="0" i="0" kern="1200" dirty="0">
                          <a:solidFill>
                            <a:schemeClr val="dk1"/>
                          </a:solidFill>
                          <a:effectLst/>
                          <a:latin typeface="Sassoon Infant Rg" pitchFamily="50" charset="0"/>
                          <a:ea typeface="Sassoon Infant Rg" pitchFamily="50" charset="0"/>
                          <a:cs typeface="+mn-cs"/>
                        </a:rPr>
                        <a:t>Mary Anning was born on 21 May 1799. </a:t>
                      </a:r>
                    </a:p>
                    <a:p>
                      <a:endParaRPr lang="en-GB" sz="1000" b="0" i="0" kern="1200" dirty="0">
                        <a:solidFill>
                          <a:schemeClr val="dk1"/>
                        </a:solidFill>
                        <a:effectLst/>
                        <a:latin typeface="Sassoon Infant Rg" pitchFamily="50" charset="0"/>
                        <a:ea typeface="Sassoon Infant Rg" pitchFamily="50" charset="0"/>
                        <a:cs typeface="+mn-cs"/>
                      </a:endParaRPr>
                    </a:p>
                    <a:p>
                      <a:r>
                        <a:rPr lang="en-GB" sz="1000" b="0" i="0" kern="1200" dirty="0">
                          <a:solidFill>
                            <a:schemeClr val="dk1"/>
                          </a:solidFill>
                          <a:effectLst/>
                          <a:latin typeface="Sassoon Infant Rg" pitchFamily="50" charset="0"/>
                          <a:ea typeface="Sassoon Infant Rg" pitchFamily="50" charset="0"/>
                          <a:cs typeface="+mn-cs"/>
                        </a:rPr>
                        <a:t>She lived in the English seaside town of Lyme Regis in Dorset.</a:t>
                      </a:r>
                    </a:p>
                    <a:p>
                      <a:endParaRPr lang="en-GB" sz="1000" b="0" i="0" kern="1200" dirty="0">
                        <a:solidFill>
                          <a:schemeClr val="dk1"/>
                        </a:solidFill>
                        <a:effectLst/>
                        <a:latin typeface="Sassoon Infant Rg" pitchFamily="50" charset="0"/>
                        <a:ea typeface="Sassoon Infant Rg" pitchFamily="50" charset="0"/>
                        <a:cs typeface="+mn-cs"/>
                      </a:endParaRPr>
                    </a:p>
                    <a:p>
                      <a:r>
                        <a:rPr lang="en-GB" sz="1000" b="0" i="0" kern="1200" dirty="0">
                          <a:solidFill>
                            <a:schemeClr val="dk1"/>
                          </a:solidFill>
                          <a:effectLst/>
                          <a:latin typeface="Sassoon Infant Rg" pitchFamily="50" charset="0"/>
                          <a:ea typeface="Sassoon Infant Rg" pitchFamily="50" charset="0"/>
                          <a:cs typeface="+mn-cs"/>
                        </a:rPr>
                        <a:t>Mary would spend her time searching the coast looking for what she called ‘curiosities’.</a:t>
                      </a:r>
                    </a:p>
                    <a:p>
                      <a:r>
                        <a:rPr lang="en-GB" sz="1000" b="0" i="0" kern="1200" dirty="0">
                          <a:solidFill>
                            <a:schemeClr val="dk1"/>
                          </a:solidFill>
                          <a:effectLst/>
                          <a:latin typeface="Sassoon Infant Rg" pitchFamily="50" charset="0"/>
                          <a:ea typeface="Sassoon Infant Rg" pitchFamily="50" charset="0"/>
                          <a:cs typeface="+mn-cs"/>
                        </a:rPr>
                        <a:t>Later in her life, as she developed a better understanding of her finds, she realised they were actually fossils.</a:t>
                      </a:r>
                    </a:p>
                    <a:p>
                      <a:pPr rtl="0" fontAlgn="base"/>
                      <a:endParaRPr lang="en-GB" sz="1000" b="0" dirty="0">
                        <a:latin typeface="Sassoon Infant Rg" pitchFamily="50" charset="0"/>
                        <a:ea typeface="Sassoon Infant Rg" pitchFamily="50" charset="0"/>
                      </a:endParaRPr>
                    </a:p>
                    <a:p>
                      <a:pPr rtl="0" fontAlgn="base"/>
                      <a:r>
                        <a:rPr lang="en-GB" sz="1000" b="0" i="0" kern="1200" dirty="0">
                          <a:solidFill>
                            <a:schemeClr val="dk1"/>
                          </a:solidFill>
                          <a:effectLst/>
                          <a:latin typeface="Sassoon Infant Rg" pitchFamily="50" charset="0"/>
                          <a:ea typeface="Sassoon Infant Rg" pitchFamily="50" charset="0"/>
                          <a:cs typeface="+mn-cs"/>
                        </a:rPr>
                        <a:t>Over the course of her life, she made many incredible discoveries. This made her famous among some of the most important scientists of the day. They would visit her for advice and to discuss scientific ideas about fossils. Today, Mary is remembered as one of the greatest fossil hunters to have ever lived.</a:t>
                      </a:r>
                      <a:endParaRPr lang="en-GB" sz="1000" b="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pic>
        <p:nvPicPr>
          <p:cNvPr id="1026" name="Picture 2" descr="Rock clipart angry, Rock angry Transparent FREE for download on ...">
            <a:extLst>
              <a:ext uri="{FF2B5EF4-FFF2-40B4-BE49-F238E27FC236}">
                <a16:creationId xmlns:a16="http://schemas.microsoft.com/office/drawing/2014/main" id="{9EF18209-06A7-9BAC-25EC-31D1029EBD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6907" y="729791"/>
            <a:ext cx="1046375" cy="69892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8" descr="Extraction, fossil, fuel, oil, petroleum, production, pump icon ...">
            <a:extLst>
              <a:ext uri="{FF2B5EF4-FFF2-40B4-BE49-F238E27FC236}">
                <a16:creationId xmlns:a16="http://schemas.microsoft.com/office/drawing/2014/main" id="{7CF14F8D-D7BD-C39E-06A8-C4BCC7D7BF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2129" y="718858"/>
            <a:ext cx="1149021" cy="114902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lipart Panda - Free Clipart Images">
            <a:extLst>
              <a:ext uri="{FF2B5EF4-FFF2-40B4-BE49-F238E27FC236}">
                <a16:creationId xmlns:a16="http://schemas.microsoft.com/office/drawing/2014/main" id="{338D697D-6750-6800-770D-0C5DC53F2C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2831" y="6023341"/>
            <a:ext cx="2030451" cy="74124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6784C120-5508-5E59-709B-0531E60A5FB6}"/>
              </a:ext>
            </a:extLst>
          </p:cNvPr>
          <p:cNvPicPr>
            <a:picLocks noChangeAspect="1"/>
          </p:cNvPicPr>
          <p:nvPr/>
        </p:nvPicPr>
        <p:blipFill>
          <a:blip r:embed="rId6"/>
          <a:stretch>
            <a:fillRect/>
          </a:stretch>
        </p:blipFill>
        <p:spPr>
          <a:xfrm>
            <a:off x="7626285" y="4161348"/>
            <a:ext cx="2144865" cy="672020"/>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38A8CE041D084408CE9E07521D30228" ma:contentTypeVersion="15" ma:contentTypeDescription="Create a new document." ma:contentTypeScope="" ma:versionID="5d278dcc75e9fad58b7f1e9667068bc9">
  <xsd:schema xmlns:xsd="http://www.w3.org/2001/XMLSchema" xmlns:xs="http://www.w3.org/2001/XMLSchema" xmlns:p="http://schemas.microsoft.com/office/2006/metadata/properties" xmlns:ns2="c7b139f2-2bea-443c-a312-cfb4d6494f62" xmlns:ns3="f49ca046-d2e9-4e39-92cd-a5365d2ef08b" targetNamespace="http://schemas.microsoft.com/office/2006/metadata/properties" ma:root="true" ma:fieldsID="7bc13bbde5c56bf77bb7682043c97838" ns2:_="" ns3:_="">
    <xsd:import namespace="c7b139f2-2bea-443c-a312-cfb4d6494f62"/>
    <xsd:import namespace="f49ca046-d2e9-4e39-92cd-a5365d2ef0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b139f2-2bea-443c-a312-cfb4d6494f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f9523c8-c79a-43c7-85cc-736f6b79690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49ca046-d2e9-4e39-92cd-a5365d2ef0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511247-15f5-4207-aa86-094151826dc5}" ma:internalName="TaxCatchAll" ma:showField="CatchAllData" ma:web="f49ca046-d2e9-4e39-92cd-a5365d2ef0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7b139f2-2bea-443c-a312-cfb4d6494f62">
      <Terms xmlns="http://schemas.microsoft.com/office/infopath/2007/PartnerControls"/>
    </lcf76f155ced4ddcb4097134ff3c332f>
    <TaxCatchAll xmlns="f49ca046-d2e9-4e39-92cd-a5365d2ef08b" xsi:nil="true"/>
  </documentManagement>
</p:properties>
</file>

<file path=customXml/itemProps1.xml><?xml version="1.0" encoding="utf-8"?>
<ds:datastoreItem xmlns:ds="http://schemas.openxmlformats.org/officeDocument/2006/customXml" ds:itemID="{537DFBC5-8630-44B3-9C8D-63ADE01103CA}">
  <ds:schemaRefs>
    <ds:schemaRef ds:uri="http://schemas.microsoft.com/sharepoint/v3/contenttype/forms"/>
  </ds:schemaRefs>
</ds:datastoreItem>
</file>

<file path=customXml/itemProps2.xml><?xml version="1.0" encoding="utf-8"?>
<ds:datastoreItem xmlns:ds="http://schemas.openxmlformats.org/officeDocument/2006/customXml" ds:itemID="{C8DF1AEF-12FC-40F7-9C9D-65232C59981D}">
  <ds:schemaRefs>
    <ds:schemaRef ds:uri="c7b139f2-2bea-443c-a312-cfb4d6494f62"/>
    <ds:schemaRef ds:uri="f49ca046-d2e9-4e39-92cd-a5365d2ef08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98CBDAB-9AB0-4311-94DF-3227207C48C2}">
  <ds:schemaRefs>
    <ds:schemaRef ds:uri="f49ca046-d2e9-4e39-92cd-a5365d2ef08b"/>
    <ds:schemaRef ds:uri="http://purl.org/dc/elements/1.1/"/>
    <ds:schemaRef ds:uri="c7b139f2-2bea-443c-a312-cfb4d6494f62"/>
    <ds:schemaRef ds:uri="http://purl.org/dc/terms/"/>
    <ds:schemaRef ds:uri="http://www.w3.org/XML/1998/namespace"/>
    <ds:schemaRef ds:uri="http://schemas.microsoft.com/office/2006/documentManagement/types"/>
    <ds:schemaRef ds:uri="http://purl.org/dc/dcmitype/"/>
    <ds:schemaRef ds:uri="http://schemas.microsoft.com/office/2006/metadata/properti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321</TotalTime>
  <Words>501</Words>
  <Application>Microsoft Office PowerPoint</Application>
  <PresentationFormat>A4 Paper (210x297 mm)</PresentationFormat>
  <Paragraphs>42</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Sassoon Infant Rg</vt:lpstr>
      <vt:lpstr>Wingdings</vt:lpstr>
      <vt:lpstr>Office Theme</vt:lpstr>
      <vt:lpstr>| Year 3 Knowledge Organiser – Unit 3 Science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Jagruti Mahesh</cp:lastModifiedBy>
  <cp:revision>5</cp:revision>
  <cp:lastPrinted>2023-02-03T14:06:05Z</cp:lastPrinted>
  <dcterms:created xsi:type="dcterms:W3CDTF">2017-10-15T20:56:30Z</dcterms:created>
  <dcterms:modified xsi:type="dcterms:W3CDTF">2023-09-12T07:53:51Z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0x01010040C3A1C1FB89EF4596444D387B65D7A8</vt:lpwstr>
  </property>
  <property fmtid="{D5CDD505-2E9C-101B-9397-08002B2CF9AE}" pid="3" name="Order">
    <vt:r8>21900</vt:r8>
  </property>
  <property fmtid="{D5CDD505-2E9C-101B-9397-08002B2CF9AE}" pid="4" name="ComplianceAssetId">
    <vt:lpwstr/>
  </property>
  <property fmtid="{D5CDD505-2E9C-101B-9397-08002B2CF9AE}" pid="5" name="TemplateUrl">
    <vt:lpwstr/>
  </property>
  <property fmtid="{D5CDD505-2E9C-101B-9397-08002B2CF9AE}" pid="6" name="xd_Signature">
    <vt:bool>false</vt:bool>
  </property>
  <property fmtid="{D5CDD505-2E9C-101B-9397-08002B2CF9AE}" pid="7" name="xd_ProgID">
    <vt:lpwstr/>
  </property>
  <property fmtid="{D5CDD505-2E9C-101B-9397-08002B2CF9AE}" pid="8" name="MediaServiceImageTags">
    <vt:lpwstr/>
  </property>
</Properties>
</file>