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4"/>
  </p:sldMasterIdLst>
  <p:notesMasterIdLst>
    <p:notesMasterId r:id="rId6"/>
  </p:notesMasterIdLst>
  <p:sldIdLst>
    <p:sldId id="256"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30" y="3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7/14/2023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Date Placeholder 2"/>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7/14/2023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7514" y="65580"/>
            <a:ext cx="7993634" cy="273090"/>
          </a:xfrm>
        </p:spPr>
        <p:txBody>
          <a:bodyPr numCol="1">
            <a:noAutofit/>
          </a:bodyPr>
          <a:lstStyle/>
          <a:p>
            <a:r>
              <a:rPr lang="en-US" sz="1600" b="1" dirty="0"/>
              <a:t>|	</a:t>
            </a:r>
            <a:r>
              <a:rPr lang="en-US" sz="1400" b="1" dirty="0">
                <a:latin typeface="Sassoon Infant Rg" pitchFamily="50" charset="0"/>
                <a:ea typeface="Sassoon Infant Rg" pitchFamily="50" charset="0"/>
              </a:rPr>
              <a:t>Year 5 Knowledge Organiser – Unit 1 History</a:t>
            </a:r>
            <a:r>
              <a:rPr lang="en-US" sz="1600" b="1" dirty="0"/>
              <a:t>	| </a:t>
            </a:r>
          </a:p>
        </p:txBody>
      </p:sp>
      <p:graphicFrame>
        <p:nvGraphicFramePr>
          <p:cNvPr id="4" name="Table 3"/>
          <p:cNvGraphicFramePr>
            <a:graphicFrameLocks noGrp="1"/>
          </p:cNvGraphicFramePr>
          <p:nvPr>
            <p:extLst>
              <p:ext uri="{D42A27DB-BD31-4B8C-83A1-F6EECF244321}">
                <p14:modId xmlns:p14="http://schemas.microsoft.com/office/powerpoint/2010/main" val="1600932848"/>
              </p:ext>
            </p:extLst>
          </p:nvPr>
        </p:nvGraphicFramePr>
        <p:xfrm>
          <a:off x="73944" y="588231"/>
          <a:ext cx="2659910" cy="4594315"/>
        </p:xfrm>
        <a:graphic>
          <a:graphicData uri="http://schemas.openxmlformats.org/drawingml/2006/table">
            <a:tbl>
              <a:tblPr firstRow="1" bandRow="1">
                <a:tableStyleId>{F5AB1C69-6EDB-4FF4-983F-18BD219EF322}</a:tableStyleId>
              </a:tblPr>
              <a:tblGrid>
                <a:gridCol w="2659910">
                  <a:extLst>
                    <a:ext uri="{9D8B030D-6E8A-4147-A177-3AD203B41FA5}">
                      <a16:colId xmlns:a16="http://schemas.microsoft.com/office/drawing/2014/main" val="20001"/>
                    </a:ext>
                  </a:extLst>
                </a:gridCol>
              </a:tblGrid>
              <a:tr h="636571">
                <a:tc>
                  <a:txBody>
                    <a:bodyPr/>
                    <a:lstStyle/>
                    <a:p>
                      <a:r>
                        <a:rPr lang="en-GB" sz="1200" b="1" u="sng" kern="1200" dirty="0">
                          <a:solidFill>
                            <a:schemeClr val="lt1"/>
                          </a:solidFill>
                          <a:effectLst/>
                          <a:latin typeface="Sassoon Infant Rg" pitchFamily="50" charset="0"/>
                          <a:ea typeface="Sassoon Infant Rg" pitchFamily="50" charset="0"/>
                        </a:rPr>
                        <a:t>Key Question 1:  </a:t>
                      </a:r>
                      <a:r>
                        <a:rPr lang="en-GB" sz="1200" b="1" i="0" u="sng" kern="1200" dirty="0">
                          <a:solidFill>
                            <a:schemeClr val="lt1"/>
                          </a:solidFill>
                          <a:effectLst/>
                          <a:latin typeface="Sassoon Infant Rg" pitchFamily="50" charset="0"/>
                          <a:ea typeface="Sassoon Infant Rg" pitchFamily="50" charset="0"/>
                          <a:cs typeface="+mn-cs"/>
                        </a:rPr>
                        <a:t>Where did </a:t>
                      </a:r>
                    </a:p>
                    <a:p>
                      <a:r>
                        <a:rPr lang="en-GB" sz="1200" b="1" i="0" u="sng" kern="1200" dirty="0">
                          <a:solidFill>
                            <a:schemeClr val="lt1"/>
                          </a:solidFill>
                          <a:effectLst/>
                          <a:latin typeface="Sassoon Infant Rg" pitchFamily="50" charset="0"/>
                          <a:ea typeface="Sassoon Infant Rg" pitchFamily="50" charset="0"/>
                          <a:cs typeface="+mn-cs"/>
                        </a:rPr>
                        <a:t>the Vikings come from and why</a:t>
                      </a:r>
                    </a:p>
                    <a:p>
                      <a:r>
                        <a:rPr lang="en-GB" sz="1200" b="1" i="0" u="sng" kern="1200" dirty="0">
                          <a:solidFill>
                            <a:schemeClr val="lt1"/>
                          </a:solidFill>
                          <a:effectLst/>
                          <a:latin typeface="Sassoon Infant Rg" pitchFamily="50" charset="0"/>
                          <a:ea typeface="Sassoon Infant Rg" pitchFamily="50" charset="0"/>
                          <a:cs typeface="+mn-cs"/>
                        </a:rPr>
                        <a:t>did they want to settle in Britain?</a:t>
                      </a:r>
                      <a:endParaRPr lang="en-US" sz="1200"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3957744">
                <a:tc>
                  <a:txBody>
                    <a:bodyPr/>
                    <a:lstStyle/>
                    <a:p>
                      <a:pPr rtl="0" fontAlgn="base"/>
                      <a:r>
                        <a:rPr lang="en-GB" sz="1200" b="0" i="0" kern="1200" dirty="0">
                          <a:solidFill>
                            <a:schemeClr val="dk1"/>
                          </a:solidFill>
                          <a:effectLst/>
                          <a:latin typeface="Sassoon Infant Rg" pitchFamily="50" charset="0"/>
                          <a:ea typeface="Sassoon Infant Rg" pitchFamily="50" charset="0"/>
                          <a:cs typeface="+mn-cs"/>
                        </a:rPr>
                        <a:t>More invaders from further north of the continent that we now call Europe began raiding Britain in 793; these invaders came via longships from Scandinavia. </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r>
                        <a:rPr lang="en-GB" sz="1200" b="0" i="0" kern="1200" dirty="0">
                          <a:solidFill>
                            <a:schemeClr val="dk1"/>
                          </a:solidFill>
                          <a:effectLst/>
                          <a:latin typeface="Sassoon Infant Rg" pitchFamily="50" charset="0"/>
                          <a:ea typeface="Sassoon Infant Rg" pitchFamily="50" charset="0"/>
                          <a:cs typeface="+mn-cs"/>
                        </a:rPr>
                        <a:t>The word “Viking” comes from the Norse word “</a:t>
                      </a:r>
                      <a:r>
                        <a:rPr lang="en-GB" sz="1200" b="0" i="0" kern="1200" dirty="0" err="1">
                          <a:solidFill>
                            <a:schemeClr val="dk1"/>
                          </a:solidFill>
                          <a:effectLst/>
                          <a:latin typeface="Sassoon Infant Rg" pitchFamily="50" charset="0"/>
                          <a:ea typeface="Sassoon Infant Rg" pitchFamily="50" charset="0"/>
                          <a:cs typeface="+mn-cs"/>
                        </a:rPr>
                        <a:t>vikingr</a:t>
                      </a:r>
                      <a:r>
                        <a:rPr lang="en-GB" sz="1200" b="0" i="0" kern="1200" dirty="0">
                          <a:solidFill>
                            <a:schemeClr val="dk1"/>
                          </a:solidFill>
                          <a:effectLst/>
                          <a:latin typeface="Sassoon Infant Rg" pitchFamily="50" charset="0"/>
                          <a:ea typeface="Sassoon Infant Rg" pitchFamily="50" charset="0"/>
                          <a:cs typeface="+mn-cs"/>
                        </a:rPr>
                        <a:t>” meaning pirate.</a:t>
                      </a:r>
                    </a:p>
                    <a:p>
                      <a:pPr rtl="0" fontAlgn="base"/>
                      <a:r>
                        <a:rPr lang="en-GB" sz="1200" b="0" i="0" kern="1200" dirty="0">
                          <a:solidFill>
                            <a:schemeClr val="dk1"/>
                          </a:solidFill>
                          <a:effectLst/>
                          <a:latin typeface="Sassoon Infant Rg" pitchFamily="50" charset="0"/>
                          <a:ea typeface="Sassoon Infant Rg" pitchFamily="50" charset="0"/>
                          <a:cs typeface="+mn-cs"/>
                        </a:rPr>
                        <a:t> </a:t>
                      </a:r>
                    </a:p>
                    <a:p>
                      <a:pPr rtl="0" fontAlgn="base"/>
                      <a:r>
                        <a:rPr lang="en-GB" sz="1200" b="0" i="0" kern="1200" dirty="0">
                          <a:solidFill>
                            <a:schemeClr val="dk1"/>
                          </a:solidFill>
                          <a:effectLst/>
                          <a:latin typeface="Sassoon Infant Rg" pitchFamily="50" charset="0"/>
                          <a:ea typeface="Sassoon Infant Rg" pitchFamily="50" charset="0"/>
                          <a:cs typeface="+mn-cs"/>
                        </a:rPr>
                        <a:t>Viking gods were similar to those of the Anglo-Saxons, with slight differences in names (e.g. Odin, Frigg, Thor).</a:t>
                      </a:r>
                    </a:p>
                    <a:p>
                      <a:pPr rtl="0" fontAlgn="base"/>
                      <a:r>
                        <a:rPr lang="en-GB" sz="1200" b="0" i="0" kern="1200" dirty="0">
                          <a:solidFill>
                            <a:schemeClr val="dk1"/>
                          </a:solidFill>
                          <a:effectLst/>
                          <a:latin typeface="Sassoon Infant Rg" pitchFamily="50" charset="0"/>
                          <a:ea typeface="Sassoon Infant Rg" pitchFamily="50" charset="0"/>
                          <a:cs typeface="+mn-cs"/>
                        </a:rPr>
                        <a:t> </a:t>
                      </a:r>
                    </a:p>
                    <a:p>
                      <a:pPr rtl="0" fontAlgn="base"/>
                      <a:r>
                        <a:rPr lang="en-GB" sz="1200" b="0" i="0" kern="1200" dirty="0">
                          <a:solidFill>
                            <a:schemeClr val="dk1"/>
                          </a:solidFill>
                          <a:effectLst/>
                          <a:latin typeface="Sassoon Infant Rg" pitchFamily="50" charset="0"/>
                          <a:ea typeface="Sassoon Infant Rg" pitchFamily="50" charset="0"/>
                          <a:cs typeface="+mn-cs"/>
                        </a:rPr>
                        <a:t>The Vikings raided Anglo-Saxon Britain as it was wealthy, accessible by sea and parts were poorly defended.</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r>
                        <a:rPr lang="en-GB" sz="1200" b="0" i="0" kern="1200" dirty="0">
                          <a:solidFill>
                            <a:schemeClr val="dk1"/>
                          </a:solidFill>
                          <a:effectLst/>
                          <a:latin typeface="Sassoon Infant Rg" pitchFamily="50" charset="0"/>
                          <a:ea typeface="Sassoon Infant Rg" pitchFamily="50" charset="0"/>
                          <a:cs typeface="+mn-cs"/>
                        </a:rPr>
                        <a:t>The Vikings raided Lindisfarne in 793, signalling the start of the centuries of Viking raids on Britain (see timeline below).</a:t>
                      </a:r>
                    </a:p>
                  </a:txBody>
                  <a:tcPr marL="74295" marR="74295" marT="37148" marB="37148"/>
                </a:tc>
                <a:extLst>
                  <a:ext uri="{0D108BD9-81ED-4DB2-BD59-A6C34878D82A}">
                    <a16:rowId xmlns:a16="http://schemas.microsoft.com/office/drawing/2014/main" val="10001"/>
                  </a:ext>
                </a:extLst>
              </a:tr>
            </a:tbl>
          </a:graphicData>
        </a:graphic>
      </p:graphicFrame>
      <p:cxnSp>
        <p:nvCxnSpPr>
          <p:cNvPr id="5" name="Straight Connector 4"/>
          <p:cNvCxnSpPr/>
          <p:nvPr/>
        </p:nvCxnSpPr>
        <p:spPr>
          <a:xfrm>
            <a:off x="0" y="290891"/>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C60C0D7-7B3F-394C-4A3D-E24D1619ADDD}"/>
              </a:ext>
            </a:extLst>
          </p:cNvPr>
          <p:cNvSpPr txBox="1"/>
          <p:nvPr/>
        </p:nvSpPr>
        <p:spPr>
          <a:xfrm>
            <a:off x="2514157" y="302640"/>
            <a:ext cx="7454818" cy="307777"/>
          </a:xfrm>
          <a:prstGeom prst="rect">
            <a:avLst/>
          </a:prstGeom>
          <a:noFill/>
        </p:spPr>
        <p:txBody>
          <a:bodyPr wrap="square">
            <a:spAutoFit/>
          </a:bodyPr>
          <a:lstStyle/>
          <a:p>
            <a:r>
              <a:rPr lang="en-GB" sz="1400" b="1" i="0" u="sng" dirty="0">
                <a:solidFill>
                  <a:srgbClr val="000000"/>
                </a:solidFill>
                <a:effectLst/>
                <a:latin typeface="Sassoon Infant Rg" pitchFamily="50" charset="0"/>
                <a:ea typeface="Sassoon Infant Rg" pitchFamily="50" charset="0"/>
              </a:rPr>
              <a:t>Raiders or traders: why did the Vikings want to invade Britain? </a:t>
            </a:r>
            <a:endParaRPr lang="en-GB" sz="1400" b="1" u="sng" dirty="0"/>
          </a:p>
        </p:txBody>
      </p:sp>
      <p:graphicFrame>
        <p:nvGraphicFramePr>
          <p:cNvPr id="14" name="Table 13">
            <a:extLst>
              <a:ext uri="{FF2B5EF4-FFF2-40B4-BE49-F238E27FC236}">
                <a16:creationId xmlns:a16="http://schemas.microsoft.com/office/drawing/2014/main" id="{C4E4E158-1D6E-A361-BA3E-7C62E20E2437}"/>
              </a:ext>
            </a:extLst>
          </p:cNvPr>
          <p:cNvGraphicFramePr>
            <a:graphicFrameLocks noGrp="1"/>
          </p:cNvGraphicFramePr>
          <p:nvPr>
            <p:extLst>
              <p:ext uri="{D42A27DB-BD31-4B8C-83A1-F6EECF244321}">
                <p14:modId xmlns:p14="http://schemas.microsoft.com/office/powerpoint/2010/main" val="2708107221"/>
              </p:ext>
            </p:extLst>
          </p:nvPr>
        </p:nvGraphicFramePr>
        <p:xfrm>
          <a:off x="2791606" y="598102"/>
          <a:ext cx="5535215" cy="1428752"/>
        </p:xfrm>
        <a:graphic>
          <a:graphicData uri="http://schemas.openxmlformats.org/drawingml/2006/table">
            <a:tbl>
              <a:tblPr firstRow="1" bandRow="1">
                <a:tableStyleId>{F5AB1C69-6EDB-4FF4-983F-18BD219EF322}</a:tableStyleId>
              </a:tblPr>
              <a:tblGrid>
                <a:gridCol w="5535215">
                  <a:extLst>
                    <a:ext uri="{9D8B030D-6E8A-4147-A177-3AD203B41FA5}">
                      <a16:colId xmlns:a16="http://schemas.microsoft.com/office/drawing/2014/main" val="534861689"/>
                    </a:ext>
                  </a:extLst>
                </a:gridCol>
              </a:tblGrid>
              <a:tr h="2422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u="sng" kern="1200" dirty="0">
                          <a:solidFill>
                            <a:schemeClr val="bg1"/>
                          </a:solidFill>
                          <a:effectLst/>
                          <a:latin typeface="Sassoon Infant Rg" pitchFamily="50" charset="0"/>
                          <a:ea typeface="Sassoon Infant Rg" pitchFamily="50" charset="0"/>
                        </a:rPr>
                        <a:t>Key question 2:  How did the Vikings travel and navigate?</a:t>
                      </a:r>
                      <a:endParaRPr lang="en-GB" sz="1200" b="0" i="0" kern="1200" dirty="0">
                        <a:solidFill>
                          <a:schemeClr val="bg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786149138"/>
                  </a:ext>
                </a:extLst>
              </a:tr>
              <a:tr h="1150658">
                <a:tc>
                  <a:txBody>
                    <a:bodyPr/>
                    <a:lstStyle/>
                    <a:p>
                      <a:pPr rtl="0" fontAlgn="base"/>
                      <a:r>
                        <a:rPr lang="en-GB" sz="1200" b="0" i="0" kern="1200" dirty="0">
                          <a:solidFill>
                            <a:schemeClr val="dk1"/>
                          </a:solidFill>
                          <a:effectLst/>
                          <a:latin typeface="Sassoon Infant Rg" pitchFamily="50" charset="0"/>
                          <a:ea typeface="Sassoon Infant Rg" pitchFamily="50" charset="0"/>
                          <a:cs typeface="+mn-cs"/>
                        </a:rPr>
                        <a:t>The Vikings travelled over the sea in longships, which are long, narrow </a:t>
                      </a:r>
                    </a:p>
                    <a:p>
                      <a:pPr rtl="0" fontAlgn="base"/>
                      <a:r>
                        <a:rPr lang="en-GB" sz="1200" b="0" i="0" kern="1200" dirty="0">
                          <a:solidFill>
                            <a:schemeClr val="dk1"/>
                          </a:solidFill>
                          <a:effectLst/>
                          <a:latin typeface="Sassoon Infant Rg" pitchFamily="50" charset="0"/>
                          <a:ea typeface="Sassoon Infant Rg" pitchFamily="50" charset="0"/>
                          <a:cs typeface="+mn-cs"/>
                        </a:rPr>
                        <a:t>wooden boats that could be sailed in both deep and shallow water. </a:t>
                      </a:r>
                    </a:p>
                    <a:p>
                      <a:pPr rtl="0" fontAlgn="base"/>
                      <a:r>
                        <a:rPr lang="en-GB" sz="1200" b="0" i="0" kern="1200" dirty="0">
                          <a:solidFill>
                            <a:schemeClr val="dk1"/>
                          </a:solidFill>
                          <a:effectLst/>
                          <a:latin typeface="Sassoon Infant Rg" pitchFamily="50" charset="0"/>
                          <a:ea typeface="Sassoon Infant Rg" pitchFamily="50" charset="0"/>
                          <a:cs typeface="+mn-cs"/>
                        </a:rPr>
                        <a:t>They had an advantage over other civilisations because Viking longships could travel far and quickly, powered both by the wind and by the people on board using oars. They could also traverse oceans, row up rivers and were light enough to be carried across land where necessary.</a:t>
                      </a:r>
                      <a:endParaRPr lang="en-GB" sz="11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4039810015"/>
                  </a:ext>
                </a:extLst>
              </a:tr>
            </a:tbl>
          </a:graphicData>
        </a:graphic>
      </p:graphicFrame>
      <p:graphicFrame>
        <p:nvGraphicFramePr>
          <p:cNvPr id="53" name="Table 52">
            <a:extLst>
              <a:ext uri="{FF2B5EF4-FFF2-40B4-BE49-F238E27FC236}">
                <a16:creationId xmlns:a16="http://schemas.microsoft.com/office/drawing/2014/main" id="{BFB39F30-258F-3EE7-998C-6204C6D2D964}"/>
              </a:ext>
            </a:extLst>
          </p:cNvPr>
          <p:cNvGraphicFramePr>
            <a:graphicFrameLocks noGrp="1"/>
          </p:cNvGraphicFramePr>
          <p:nvPr>
            <p:extLst>
              <p:ext uri="{D42A27DB-BD31-4B8C-83A1-F6EECF244321}">
                <p14:modId xmlns:p14="http://schemas.microsoft.com/office/powerpoint/2010/main" val="386181016"/>
              </p:ext>
            </p:extLst>
          </p:nvPr>
        </p:nvGraphicFramePr>
        <p:xfrm>
          <a:off x="2791606" y="2058136"/>
          <a:ext cx="5535215" cy="880112"/>
        </p:xfrm>
        <a:graphic>
          <a:graphicData uri="http://schemas.openxmlformats.org/drawingml/2006/table">
            <a:tbl>
              <a:tblPr firstRow="1" bandRow="1">
                <a:tableStyleId>{F5AB1C69-6EDB-4FF4-983F-18BD219EF322}</a:tableStyleId>
              </a:tblPr>
              <a:tblGrid>
                <a:gridCol w="5535215">
                  <a:extLst>
                    <a:ext uri="{9D8B030D-6E8A-4147-A177-3AD203B41FA5}">
                      <a16:colId xmlns:a16="http://schemas.microsoft.com/office/drawing/2014/main" val="534861689"/>
                    </a:ext>
                  </a:extLst>
                </a:gridCol>
              </a:tblGrid>
              <a:tr h="2475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sng" kern="1200" dirty="0">
                          <a:solidFill>
                            <a:schemeClr val="lt1"/>
                          </a:solidFill>
                          <a:effectLst/>
                          <a:latin typeface="Sassoon Infant Rg" pitchFamily="50" charset="0"/>
                          <a:ea typeface="Sassoon Infant Rg" pitchFamily="50" charset="0"/>
                          <a:cs typeface="+mn-cs"/>
                        </a:rPr>
                        <a:t>Key Question 3:  How did the Vikings make their money?</a:t>
                      </a:r>
                      <a:endParaRPr lang="en-GB" sz="1000" b="0" i="0" kern="1200" dirty="0">
                        <a:solidFill>
                          <a:schemeClr val="bg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786149138"/>
                  </a:ext>
                </a:extLst>
              </a:tr>
              <a:tr h="616072">
                <a:tc>
                  <a:txBody>
                    <a:bodyPr/>
                    <a:lstStyle/>
                    <a:p>
                      <a:pPr rtl="0" fontAlgn="base"/>
                      <a:r>
                        <a:rPr lang="en-GB" sz="1200" b="0" i="0" kern="1200" dirty="0">
                          <a:solidFill>
                            <a:schemeClr val="dk1"/>
                          </a:solidFill>
                          <a:effectLst/>
                          <a:latin typeface="Sassoon Infant Rg" pitchFamily="50" charset="0"/>
                          <a:ea typeface="Sassoon Infant Rg" pitchFamily="50" charset="0"/>
                          <a:cs typeface="+mn-cs"/>
                        </a:rPr>
                        <a:t>The Vikings’ sophisticated transport meant they could acquire resources from a wide area. Vikings traded with Britain and used resources from Britain to trade with other places. </a:t>
                      </a:r>
                    </a:p>
                  </a:txBody>
                  <a:tcPr marL="74295" marR="74295" marT="37148" marB="37148"/>
                </a:tc>
                <a:extLst>
                  <a:ext uri="{0D108BD9-81ED-4DB2-BD59-A6C34878D82A}">
                    <a16:rowId xmlns:a16="http://schemas.microsoft.com/office/drawing/2014/main" val="4039810015"/>
                  </a:ext>
                </a:extLst>
              </a:tr>
            </a:tbl>
          </a:graphicData>
        </a:graphic>
      </p:graphicFrame>
      <p:graphicFrame>
        <p:nvGraphicFramePr>
          <p:cNvPr id="54" name="Table 53">
            <a:extLst>
              <a:ext uri="{FF2B5EF4-FFF2-40B4-BE49-F238E27FC236}">
                <a16:creationId xmlns:a16="http://schemas.microsoft.com/office/drawing/2014/main" id="{13B204C3-B9BE-5B11-CA42-8D8A864E1546}"/>
              </a:ext>
            </a:extLst>
          </p:cNvPr>
          <p:cNvGraphicFramePr>
            <a:graphicFrameLocks noGrp="1"/>
          </p:cNvGraphicFramePr>
          <p:nvPr>
            <p:extLst>
              <p:ext uri="{D42A27DB-BD31-4B8C-83A1-F6EECF244321}">
                <p14:modId xmlns:p14="http://schemas.microsoft.com/office/powerpoint/2010/main" val="4027092753"/>
              </p:ext>
            </p:extLst>
          </p:nvPr>
        </p:nvGraphicFramePr>
        <p:xfrm>
          <a:off x="2791606" y="2986809"/>
          <a:ext cx="5535563" cy="440056"/>
        </p:xfrm>
        <a:graphic>
          <a:graphicData uri="http://schemas.openxmlformats.org/drawingml/2006/table">
            <a:tbl>
              <a:tblPr firstRow="1" bandRow="1">
                <a:tableStyleId>{F5AB1C69-6EDB-4FF4-983F-18BD219EF322}</a:tableStyleId>
              </a:tblPr>
              <a:tblGrid>
                <a:gridCol w="5535563">
                  <a:extLst>
                    <a:ext uri="{9D8B030D-6E8A-4147-A177-3AD203B41FA5}">
                      <a16:colId xmlns:a16="http://schemas.microsoft.com/office/drawing/2014/main" val="20001"/>
                    </a:ext>
                  </a:extLst>
                </a:gridCol>
              </a:tblGrid>
              <a:tr h="326943">
                <a:tc>
                  <a:txBody>
                    <a:bodyPr/>
                    <a:lstStyle/>
                    <a:p>
                      <a:r>
                        <a:rPr lang="en-GB" sz="1200" b="1" i="0" u="sng" kern="1200" dirty="0">
                          <a:solidFill>
                            <a:schemeClr val="lt1"/>
                          </a:solidFill>
                          <a:effectLst/>
                          <a:latin typeface="Sassoon Infant Rg" pitchFamily="50" charset="0"/>
                          <a:ea typeface="Sassoon Infant Rg" pitchFamily="50" charset="0"/>
                          <a:cs typeface="+mn-cs"/>
                        </a:rPr>
                        <a:t>Key Question 4: What are the significant people and events from the time of the Vikings in England? (see timeline below)</a:t>
                      </a:r>
                      <a:endParaRPr lang="en-US" sz="10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bl>
          </a:graphicData>
        </a:graphic>
      </p:graphicFrame>
      <p:graphicFrame>
        <p:nvGraphicFramePr>
          <p:cNvPr id="55" name="Table 54">
            <a:extLst>
              <a:ext uri="{FF2B5EF4-FFF2-40B4-BE49-F238E27FC236}">
                <a16:creationId xmlns:a16="http://schemas.microsoft.com/office/drawing/2014/main" id="{092BAAA6-0380-EFB7-0C42-FB73C5E03E1E}"/>
              </a:ext>
            </a:extLst>
          </p:cNvPr>
          <p:cNvGraphicFramePr>
            <a:graphicFrameLocks noGrp="1"/>
          </p:cNvGraphicFramePr>
          <p:nvPr>
            <p:extLst>
              <p:ext uri="{D42A27DB-BD31-4B8C-83A1-F6EECF244321}">
                <p14:modId xmlns:p14="http://schemas.microsoft.com/office/powerpoint/2010/main" val="1425422825"/>
              </p:ext>
            </p:extLst>
          </p:nvPr>
        </p:nvGraphicFramePr>
        <p:xfrm>
          <a:off x="2795980" y="3483366"/>
          <a:ext cx="5526467" cy="717701"/>
        </p:xfrm>
        <a:graphic>
          <a:graphicData uri="http://schemas.openxmlformats.org/drawingml/2006/table">
            <a:tbl>
              <a:tblPr firstRow="1" bandRow="1">
                <a:tableStyleId>{F5AB1C69-6EDB-4FF4-983F-18BD219EF322}</a:tableStyleId>
              </a:tblPr>
              <a:tblGrid>
                <a:gridCol w="5526467">
                  <a:extLst>
                    <a:ext uri="{9D8B030D-6E8A-4147-A177-3AD203B41FA5}">
                      <a16:colId xmlns:a16="http://schemas.microsoft.com/office/drawing/2014/main" val="20001"/>
                    </a:ext>
                  </a:extLst>
                </a:gridCol>
              </a:tblGrid>
              <a:tr h="235470">
                <a:tc>
                  <a:txBody>
                    <a:bodyPr/>
                    <a:lstStyle/>
                    <a:p>
                      <a:r>
                        <a:rPr lang="en-GB" sz="1200" b="1" i="0" u="sng" kern="1200" dirty="0">
                          <a:solidFill>
                            <a:schemeClr val="lt1"/>
                          </a:solidFill>
                          <a:effectLst/>
                          <a:latin typeface="Sassoon Infant Rg" pitchFamily="50" charset="0"/>
                          <a:ea typeface="Sassoon Infant Rg" pitchFamily="50" charset="0"/>
                          <a:cs typeface="+mn-cs"/>
                        </a:rPr>
                        <a:t>Key Question 5: How do we know what we know about the Vikings?</a:t>
                      </a:r>
                      <a:endParaRPr lang="en-US" sz="10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460525">
                <a:tc>
                  <a:txBody>
                    <a:bodyPr/>
                    <a:lstStyle/>
                    <a:p>
                      <a:pPr rtl="0" fontAlgn="base"/>
                      <a:r>
                        <a:rPr lang="en-GB" sz="1200" b="0" i="0" kern="1200" dirty="0">
                          <a:solidFill>
                            <a:schemeClr val="dk1"/>
                          </a:solidFill>
                          <a:effectLst/>
                          <a:latin typeface="Sassoon Infant Rg" pitchFamily="50" charset="0"/>
                          <a:ea typeface="Sassoon Infant Rg" pitchFamily="50" charset="0"/>
                          <a:cs typeface="+mn-cs"/>
                        </a:rPr>
                        <a:t>Archaeological evidence it provided from primary and secondary sources </a:t>
                      </a:r>
                    </a:p>
                    <a:p>
                      <a:pPr rtl="0" fontAlgn="base"/>
                      <a:r>
                        <a:rPr lang="en-GB" sz="1200" b="0" i="0" kern="1200" dirty="0">
                          <a:solidFill>
                            <a:schemeClr val="dk1"/>
                          </a:solidFill>
                          <a:effectLst/>
                          <a:latin typeface="Sassoon Infant Rg" pitchFamily="50" charset="0"/>
                          <a:ea typeface="Sassoon Infant Rg" pitchFamily="50" charset="0"/>
                          <a:cs typeface="+mn-cs"/>
                        </a:rPr>
                        <a:t>help us understand what life was like during the Vikings. </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58" name="Table 57">
            <a:extLst>
              <a:ext uri="{FF2B5EF4-FFF2-40B4-BE49-F238E27FC236}">
                <a16:creationId xmlns:a16="http://schemas.microsoft.com/office/drawing/2014/main" id="{394E563C-34DD-62B5-204C-89391BC7447F}"/>
              </a:ext>
            </a:extLst>
          </p:cNvPr>
          <p:cNvGraphicFramePr>
            <a:graphicFrameLocks noGrp="1"/>
          </p:cNvGraphicFramePr>
          <p:nvPr>
            <p:extLst>
              <p:ext uri="{D42A27DB-BD31-4B8C-83A1-F6EECF244321}">
                <p14:modId xmlns:p14="http://schemas.microsoft.com/office/powerpoint/2010/main" val="207431800"/>
              </p:ext>
            </p:extLst>
          </p:nvPr>
        </p:nvGraphicFramePr>
        <p:xfrm>
          <a:off x="8418676" y="588806"/>
          <a:ext cx="1382814" cy="211456"/>
        </p:xfrm>
        <a:graphic>
          <a:graphicData uri="http://schemas.openxmlformats.org/drawingml/2006/table">
            <a:tbl>
              <a:tblPr firstRow="1" bandRow="1">
                <a:tableStyleId>{F5AB1C69-6EDB-4FF4-983F-18BD219EF322}</a:tableStyleId>
              </a:tblPr>
              <a:tblGrid>
                <a:gridCol w="1382814">
                  <a:extLst>
                    <a:ext uri="{9D8B030D-6E8A-4147-A177-3AD203B41FA5}">
                      <a16:colId xmlns:a16="http://schemas.microsoft.com/office/drawing/2014/main" val="534861689"/>
                    </a:ext>
                  </a:extLst>
                </a:gridCol>
              </a:tblGrid>
              <a:tr h="1936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i="0" u="sng" kern="1200" dirty="0">
                          <a:solidFill>
                            <a:schemeClr val="lt1"/>
                          </a:solidFill>
                          <a:effectLst/>
                          <a:latin typeface="Sassoon Infant Rg" pitchFamily="50" charset="0"/>
                          <a:ea typeface="Sassoon Infant Rg" pitchFamily="50" charset="0"/>
                          <a:cs typeface="+mn-cs"/>
                        </a:rPr>
                        <a:t>HISTORICAL CONTEXT</a:t>
                      </a:r>
                      <a:endParaRPr lang="en-GB" sz="600" b="0" i="0" kern="1200" dirty="0">
                        <a:solidFill>
                          <a:schemeClr val="bg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786149138"/>
                  </a:ext>
                </a:extLst>
              </a:tr>
            </a:tbl>
          </a:graphicData>
        </a:graphic>
      </p:graphicFrame>
      <p:sp>
        <p:nvSpPr>
          <p:cNvPr id="59" name="Rectangle 58">
            <a:extLst>
              <a:ext uri="{FF2B5EF4-FFF2-40B4-BE49-F238E27FC236}">
                <a16:creationId xmlns:a16="http://schemas.microsoft.com/office/drawing/2014/main" id="{0A089B96-FC2C-2091-5571-39E49D4009D2}"/>
              </a:ext>
            </a:extLst>
          </p:cNvPr>
          <p:cNvSpPr/>
          <p:nvPr/>
        </p:nvSpPr>
        <p:spPr>
          <a:xfrm rot="5400000">
            <a:off x="7179262" y="2860521"/>
            <a:ext cx="3923519" cy="135151"/>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60" name="Oval 59">
            <a:extLst>
              <a:ext uri="{FF2B5EF4-FFF2-40B4-BE49-F238E27FC236}">
                <a16:creationId xmlns:a16="http://schemas.microsoft.com/office/drawing/2014/main" id="{F285A141-BD24-3951-EEBF-6A7A43FC8532}"/>
              </a:ext>
            </a:extLst>
          </p:cNvPr>
          <p:cNvSpPr/>
          <p:nvPr/>
        </p:nvSpPr>
        <p:spPr>
          <a:xfrm>
            <a:off x="9451608" y="869307"/>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61" name="Oval 60">
            <a:extLst>
              <a:ext uri="{FF2B5EF4-FFF2-40B4-BE49-F238E27FC236}">
                <a16:creationId xmlns:a16="http://schemas.microsoft.com/office/drawing/2014/main" id="{07EA2DC4-C9C3-C0F5-107B-880A2B322B84}"/>
              </a:ext>
            </a:extLst>
          </p:cNvPr>
          <p:cNvSpPr/>
          <p:nvPr/>
        </p:nvSpPr>
        <p:spPr>
          <a:xfrm>
            <a:off x="9038548" y="957423"/>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62" name="Straight Connector 61">
            <a:extLst>
              <a:ext uri="{FF2B5EF4-FFF2-40B4-BE49-F238E27FC236}">
                <a16:creationId xmlns:a16="http://schemas.microsoft.com/office/drawing/2014/main" id="{D8E34A8D-2816-2DAC-66DA-C394CE36F0A8}"/>
              </a:ext>
            </a:extLst>
          </p:cNvPr>
          <p:cNvCxnSpPr>
            <a:cxnSpLocks/>
            <a:stCxn id="61" idx="6"/>
          </p:cNvCxnSpPr>
          <p:nvPr/>
        </p:nvCxnSpPr>
        <p:spPr>
          <a:xfrm>
            <a:off x="9215660" y="1059711"/>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27" name="Oval 1026">
            <a:extLst>
              <a:ext uri="{FF2B5EF4-FFF2-40B4-BE49-F238E27FC236}">
                <a16:creationId xmlns:a16="http://schemas.microsoft.com/office/drawing/2014/main" id="{218503E5-64EE-C115-B7FD-1F9CC388D8F2}"/>
              </a:ext>
            </a:extLst>
          </p:cNvPr>
          <p:cNvSpPr/>
          <p:nvPr/>
        </p:nvSpPr>
        <p:spPr>
          <a:xfrm>
            <a:off x="9451608" y="1450019"/>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28" name="Oval 1027">
            <a:extLst>
              <a:ext uri="{FF2B5EF4-FFF2-40B4-BE49-F238E27FC236}">
                <a16:creationId xmlns:a16="http://schemas.microsoft.com/office/drawing/2014/main" id="{8ED33CFA-BA5F-7A4C-2F29-A6FEA0A84588}"/>
              </a:ext>
            </a:extLst>
          </p:cNvPr>
          <p:cNvSpPr/>
          <p:nvPr/>
        </p:nvSpPr>
        <p:spPr>
          <a:xfrm>
            <a:off x="9038548" y="1538135"/>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29" name="Straight Connector 1028">
            <a:extLst>
              <a:ext uri="{FF2B5EF4-FFF2-40B4-BE49-F238E27FC236}">
                <a16:creationId xmlns:a16="http://schemas.microsoft.com/office/drawing/2014/main" id="{BD3930FE-A4E0-4385-A14E-AAC3D1221771}"/>
              </a:ext>
            </a:extLst>
          </p:cNvPr>
          <p:cNvCxnSpPr>
            <a:cxnSpLocks/>
            <a:stCxn id="1028" idx="6"/>
          </p:cNvCxnSpPr>
          <p:nvPr/>
        </p:nvCxnSpPr>
        <p:spPr>
          <a:xfrm>
            <a:off x="9215660" y="1640423"/>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36" name="Oval 1035">
            <a:extLst>
              <a:ext uri="{FF2B5EF4-FFF2-40B4-BE49-F238E27FC236}">
                <a16:creationId xmlns:a16="http://schemas.microsoft.com/office/drawing/2014/main" id="{6496AE26-FB58-00BC-EF6E-E2B1AC644AEB}"/>
              </a:ext>
            </a:extLst>
          </p:cNvPr>
          <p:cNvSpPr/>
          <p:nvPr/>
        </p:nvSpPr>
        <p:spPr>
          <a:xfrm>
            <a:off x="9451608" y="2063361"/>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37" name="Oval 1036">
            <a:extLst>
              <a:ext uri="{FF2B5EF4-FFF2-40B4-BE49-F238E27FC236}">
                <a16:creationId xmlns:a16="http://schemas.microsoft.com/office/drawing/2014/main" id="{ABEBAD18-4D3F-D99D-2373-D09137A0436A}"/>
              </a:ext>
            </a:extLst>
          </p:cNvPr>
          <p:cNvSpPr/>
          <p:nvPr/>
        </p:nvSpPr>
        <p:spPr>
          <a:xfrm>
            <a:off x="9038548" y="2151477"/>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38" name="Straight Connector 1037">
            <a:extLst>
              <a:ext uri="{FF2B5EF4-FFF2-40B4-BE49-F238E27FC236}">
                <a16:creationId xmlns:a16="http://schemas.microsoft.com/office/drawing/2014/main" id="{30E1FB55-AE4D-7294-50FF-9EF7C55E9DB4}"/>
              </a:ext>
            </a:extLst>
          </p:cNvPr>
          <p:cNvCxnSpPr>
            <a:cxnSpLocks/>
            <a:stCxn id="1037" idx="6"/>
          </p:cNvCxnSpPr>
          <p:nvPr/>
        </p:nvCxnSpPr>
        <p:spPr>
          <a:xfrm>
            <a:off x="9215660" y="2253765"/>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39" name="Oval 1038">
            <a:extLst>
              <a:ext uri="{FF2B5EF4-FFF2-40B4-BE49-F238E27FC236}">
                <a16:creationId xmlns:a16="http://schemas.microsoft.com/office/drawing/2014/main" id="{8E9B4C5B-D33C-F555-D9CE-ACB0B8628547}"/>
              </a:ext>
            </a:extLst>
          </p:cNvPr>
          <p:cNvSpPr/>
          <p:nvPr/>
        </p:nvSpPr>
        <p:spPr>
          <a:xfrm>
            <a:off x="9451608" y="2639104"/>
            <a:ext cx="360202" cy="380809"/>
          </a:xfrm>
          <a:prstGeom prst="ellipse">
            <a:avLst/>
          </a:prstGeom>
          <a:solidFill>
            <a:schemeClr val="bg2">
              <a:lumMod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40" name="Oval 1039">
            <a:extLst>
              <a:ext uri="{FF2B5EF4-FFF2-40B4-BE49-F238E27FC236}">
                <a16:creationId xmlns:a16="http://schemas.microsoft.com/office/drawing/2014/main" id="{FA5CDDD9-22F3-D480-2460-85A926EBD25F}"/>
              </a:ext>
            </a:extLst>
          </p:cNvPr>
          <p:cNvSpPr/>
          <p:nvPr/>
        </p:nvSpPr>
        <p:spPr>
          <a:xfrm>
            <a:off x="9038548" y="2727220"/>
            <a:ext cx="177112" cy="204576"/>
          </a:xfrm>
          <a:prstGeom prst="ellipse">
            <a:avLst/>
          </a:prstGeom>
          <a:solidFill>
            <a:schemeClr val="bg2">
              <a:lumMod val="9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41" name="Straight Connector 1040">
            <a:extLst>
              <a:ext uri="{FF2B5EF4-FFF2-40B4-BE49-F238E27FC236}">
                <a16:creationId xmlns:a16="http://schemas.microsoft.com/office/drawing/2014/main" id="{83C110B6-9B17-0A0F-DE74-20B19B2D672F}"/>
              </a:ext>
            </a:extLst>
          </p:cNvPr>
          <p:cNvCxnSpPr>
            <a:cxnSpLocks/>
            <a:stCxn id="1040" idx="6"/>
          </p:cNvCxnSpPr>
          <p:nvPr/>
        </p:nvCxnSpPr>
        <p:spPr>
          <a:xfrm>
            <a:off x="9215660" y="2829508"/>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42" name="Oval 1041">
            <a:extLst>
              <a:ext uri="{FF2B5EF4-FFF2-40B4-BE49-F238E27FC236}">
                <a16:creationId xmlns:a16="http://schemas.microsoft.com/office/drawing/2014/main" id="{E6046BA9-2E39-8DB7-776E-99C6F18616B2}"/>
              </a:ext>
            </a:extLst>
          </p:cNvPr>
          <p:cNvSpPr/>
          <p:nvPr/>
        </p:nvSpPr>
        <p:spPr>
          <a:xfrm>
            <a:off x="9455010" y="3163943"/>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43" name="Oval 1042">
            <a:extLst>
              <a:ext uri="{FF2B5EF4-FFF2-40B4-BE49-F238E27FC236}">
                <a16:creationId xmlns:a16="http://schemas.microsoft.com/office/drawing/2014/main" id="{9217352C-4B83-E4A5-BDF1-D38204FD1864}"/>
              </a:ext>
            </a:extLst>
          </p:cNvPr>
          <p:cNvSpPr/>
          <p:nvPr/>
        </p:nvSpPr>
        <p:spPr>
          <a:xfrm>
            <a:off x="9041950" y="3252059"/>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44" name="Straight Connector 1043">
            <a:extLst>
              <a:ext uri="{FF2B5EF4-FFF2-40B4-BE49-F238E27FC236}">
                <a16:creationId xmlns:a16="http://schemas.microsoft.com/office/drawing/2014/main" id="{BB00AF38-BD19-0501-D6B9-4771C1EDA2B6}"/>
              </a:ext>
            </a:extLst>
          </p:cNvPr>
          <p:cNvCxnSpPr>
            <a:cxnSpLocks/>
            <a:stCxn id="1043" idx="6"/>
          </p:cNvCxnSpPr>
          <p:nvPr/>
        </p:nvCxnSpPr>
        <p:spPr>
          <a:xfrm>
            <a:off x="9219062" y="3354347"/>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45" name="Oval 1044">
            <a:extLst>
              <a:ext uri="{FF2B5EF4-FFF2-40B4-BE49-F238E27FC236}">
                <a16:creationId xmlns:a16="http://schemas.microsoft.com/office/drawing/2014/main" id="{2BF829CB-519E-AF5B-10B2-55A5A03AE28F}"/>
              </a:ext>
            </a:extLst>
          </p:cNvPr>
          <p:cNvSpPr/>
          <p:nvPr/>
        </p:nvSpPr>
        <p:spPr>
          <a:xfrm>
            <a:off x="9451608" y="3702955"/>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46" name="Oval 1045">
            <a:extLst>
              <a:ext uri="{FF2B5EF4-FFF2-40B4-BE49-F238E27FC236}">
                <a16:creationId xmlns:a16="http://schemas.microsoft.com/office/drawing/2014/main" id="{89CE2789-A6B0-F630-E3C5-C076B2AC738C}"/>
              </a:ext>
            </a:extLst>
          </p:cNvPr>
          <p:cNvSpPr/>
          <p:nvPr/>
        </p:nvSpPr>
        <p:spPr>
          <a:xfrm>
            <a:off x="9038548" y="3791071"/>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47" name="Straight Connector 1046">
            <a:extLst>
              <a:ext uri="{FF2B5EF4-FFF2-40B4-BE49-F238E27FC236}">
                <a16:creationId xmlns:a16="http://schemas.microsoft.com/office/drawing/2014/main" id="{71B3867B-0E6D-4792-6B3F-49A9989E8B26}"/>
              </a:ext>
            </a:extLst>
          </p:cNvPr>
          <p:cNvCxnSpPr>
            <a:cxnSpLocks/>
            <a:stCxn id="1046" idx="6"/>
          </p:cNvCxnSpPr>
          <p:nvPr/>
        </p:nvCxnSpPr>
        <p:spPr>
          <a:xfrm>
            <a:off x="9215660" y="3893359"/>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48" name="Oval 1047">
            <a:extLst>
              <a:ext uri="{FF2B5EF4-FFF2-40B4-BE49-F238E27FC236}">
                <a16:creationId xmlns:a16="http://schemas.microsoft.com/office/drawing/2014/main" id="{ED8FC340-36F2-8FBD-6855-C5333E3F1173}"/>
              </a:ext>
            </a:extLst>
          </p:cNvPr>
          <p:cNvSpPr/>
          <p:nvPr/>
        </p:nvSpPr>
        <p:spPr>
          <a:xfrm>
            <a:off x="12996957" y="2147169"/>
            <a:ext cx="102479" cy="11362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49" name="Oval 1048">
            <a:extLst>
              <a:ext uri="{FF2B5EF4-FFF2-40B4-BE49-F238E27FC236}">
                <a16:creationId xmlns:a16="http://schemas.microsoft.com/office/drawing/2014/main" id="{C329A895-F1B5-982A-A4A7-7B105E7C1B86}"/>
              </a:ext>
            </a:extLst>
          </p:cNvPr>
          <p:cNvSpPr/>
          <p:nvPr/>
        </p:nvSpPr>
        <p:spPr>
          <a:xfrm>
            <a:off x="9038548" y="4336670"/>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50" name="Straight Connector 1049">
            <a:extLst>
              <a:ext uri="{FF2B5EF4-FFF2-40B4-BE49-F238E27FC236}">
                <a16:creationId xmlns:a16="http://schemas.microsoft.com/office/drawing/2014/main" id="{F0DF94D7-F2A7-36EC-338D-B82504176889}"/>
              </a:ext>
            </a:extLst>
          </p:cNvPr>
          <p:cNvCxnSpPr>
            <a:cxnSpLocks/>
            <a:stCxn id="1049" idx="6"/>
          </p:cNvCxnSpPr>
          <p:nvPr/>
        </p:nvCxnSpPr>
        <p:spPr>
          <a:xfrm>
            <a:off x="9215660" y="4438958"/>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51" name="Oval 1050">
            <a:extLst>
              <a:ext uri="{FF2B5EF4-FFF2-40B4-BE49-F238E27FC236}">
                <a16:creationId xmlns:a16="http://schemas.microsoft.com/office/drawing/2014/main" id="{BA163DFD-BED2-04E9-DBB6-CF8138E1F90B}"/>
              </a:ext>
            </a:extLst>
          </p:cNvPr>
          <p:cNvSpPr/>
          <p:nvPr/>
        </p:nvSpPr>
        <p:spPr>
          <a:xfrm>
            <a:off x="9451608" y="4801738"/>
            <a:ext cx="360202" cy="380809"/>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Infant Rg" pitchFamily="50" charset="0"/>
              <a:ea typeface="Sassoon Infant Rg" pitchFamily="50" charset="0"/>
            </a:endParaRPr>
          </a:p>
        </p:txBody>
      </p:sp>
      <p:sp>
        <p:nvSpPr>
          <p:cNvPr id="1052" name="Oval 1051">
            <a:extLst>
              <a:ext uri="{FF2B5EF4-FFF2-40B4-BE49-F238E27FC236}">
                <a16:creationId xmlns:a16="http://schemas.microsoft.com/office/drawing/2014/main" id="{DFB770B1-B527-C86D-34FE-5169CB8C6A15}"/>
              </a:ext>
            </a:extLst>
          </p:cNvPr>
          <p:cNvSpPr/>
          <p:nvPr/>
        </p:nvSpPr>
        <p:spPr>
          <a:xfrm>
            <a:off x="9048305" y="4889812"/>
            <a:ext cx="177112" cy="204576"/>
          </a:xfrm>
          <a:prstGeom prst="ellipse">
            <a:avLst/>
          </a:prstGeom>
          <a:no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53" name="Straight Connector 1052">
            <a:extLst>
              <a:ext uri="{FF2B5EF4-FFF2-40B4-BE49-F238E27FC236}">
                <a16:creationId xmlns:a16="http://schemas.microsoft.com/office/drawing/2014/main" id="{75BB5B74-6D5A-B4EA-9D2B-038C4593A144}"/>
              </a:ext>
            </a:extLst>
          </p:cNvPr>
          <p:cNvCxnSpPr>
            <a:cxnSpLocks/>
            <a:stCxn id="1052" idx="6"/>
          </p:cNvCxnSpPr>
          <p:nvPr/>
        </p:nvCxnSpPr>
        <p:spPr>
          <a:xfrm>
            <a:off x="9225417" y="4992100"/>
            <a:ext cx="235948" cy="0"/>
          </a:xfrm>
          <a:prstGeom prst="line">
            <a:avLst/>
          </a:prstGeom>
          <a:ln w="28575"/>
        </p:spPr>
        <p:style>
          <a:lnRef idx="1">
            <a:schemeClr val="dk1"/>
          </a:lnRef>
          <a:fillRef idx="0">
            <a:schemeClr val="dk1"/>
          </a:fillRef>
          <a:effectRef idx="0">
            <a:schemeClr val="dk1"/>
          </a:effectRef>
          <a:fontRef idx="minor">
            <a:schemeClr val="tx1"/>
          </a:fontRef>
        </p:style>
      </p:cxnSp>
      <p:pic>
        <p:nvPicPr>
          <p:cNvPr id="52" name="Picture 51">
            <a:extLst>
              <a:ext uri="{FF2B5EF4-FFF2-40B4-BE49-F238E27FC236}">
                <a16:creationId xmlns:a16="http://schemas.microsoft.com/office/drawing/2014/main" id="{3A783D12-E542-45A8-44C0-B78CDBB3D28A}"/>
              </a:ext>
            </a:extLst>
          </p:cNvPr>
          <p:cNvPicPr>
            <a:picLocks noChangeAspect="1"/>
          </p:cNvPicPr>
          <p:nvPr/>
        </p:nvPicPr>
        <p:blipFill>
          <a:blip r:embed="rId3">
            <a:clrChange>
              <a:clrFrom>
                <a:srgbClr val="F4F4F6"/>
              </a:clrFrom>
              <a:clrTo>
                <a:srgbClr val="F4F4F6">
                  <a:alpha val="0"/>
                </a:srgbClr>
              </a:clrTo>
            </a:clrChange>
          </a:blip>
          <a:stretch>
            <a:fillRect/>
          </a:stretch>
        </p:blipFill>
        <p:spPr>
          <a:xfrm>
            <a:off x="9509360" y="4303501"/>
            <a:ext cx="262928" cy="257739"/>
          </a:xfrm>
          <a:prstGeom prst="rect">
            <a:avLst/>
          </a:prstGeom>
        </p:spPr>
      </p:pic>
      <p:pic>
        <p:nvPicPr>
          <p:cNvPr id="9" name="Picture 8">
            <a:extLst>
              <a:ext uri="{FF2B5EF4-FFF2-40B4-BE49-F238E27FC236}">
                <a16:creationId xmlns:a16="http://schemas.microsoft.com/office/drawing/2014/main" id="{9817AE36-6BAB-930F-D6B6-D2FD9DA4396A}"/>
              </a:ext>
            </a:extLst>
          </p:cNvPr>
          <p:cNvPicPr>
            <a:picLocks noChangeAspect="1"/>
          </p:cNvPicPr>
          <p:nvPr/>
        </p:nvPicPr>
        <p:blipFill>
          <a:blip r:embed="rId4">
            <a:clrChange>
              <a:clrFrom>
                <a:srgbClr val="F4F4F6"/>
              </a:clrFrom>
              <a:clrTo>
                <a:srgbClr val="F4F4F6">
                  <a:alpha val="0"/>
                </a:srgbClr>
              </a:clrTo>
            </a:clrChange>
          </a:blip>
          <a:stretch>
            <a:fillRect/>
          </a:stretch>
        </p:blipFill>
        <p:spPr>
          <a:xfrm>
            <a:off x="9509360" y="1515204"/>
            <a:ext cx="235058" cy="254389"/>
          </a:xfrm>
          <a:prstGeom prst="rect">
            <a:avLst/>
          </a:prstGeom>
        </p:spPr>
      </p:pic>
      <p:pic>
        <p:nvPicPr>
          <p:cNvPr id="1055" name="Picture 1054">
            <a:extLst>
              <a:ext uri="{FF2B5EF4-FFF2-40B4-BE49-F238E27FC236}">
                <a16:creationId xmlns:a16="http://schemas.microsoft.com/office/drawing/2014/main" id="{2AE598AB-705F-E4DE-9A02-F5E4BDB70EC0}"/>
              </a:ext>
            </a:extLst>
          </p:cNvPr>
          <p:cNvPicPr>
            <a:picLocks noChangeAspect="1"/>
          </p:cNvPicPr>
          <p:nvPr/>
        </p:nvPicPr>
        <p:blipFill>
          <a:blip r:embed="rId5">
            <a:clrChange>
              <a:clrFrom>
                <a:srgbClr val="F4F4F6"/>
              </a:clrFrom>
              <a:clrTo>
                <a:srgbClr val="F4F4F6">
                  <a:alpha val="0"/>
                </a:srgbClr>
              </a:clrTo>
            </a:clrChange>
          </a:blip>
          <a:stretch>
            <a:fillRect/>
          </a:stretch>
        </p:blipFill>
        <p:spPr>
          <a:xfrm>
            <a:off x="9477285" y="921313"/>
            <a:ext cx="299207" cy="262494"/>
          </a:xfrm>
          <a:prstGeom prst="rect">
            <a:avLst/>
          </a:prstGeom>
        </p:spPr>
      </p:pic>
      <p:pic>
        <p:nvPicPr>
          <p:cNvPr id="1057" name="Picture 1056">
            <a:extLst>
              <a:ext uri="{FF2B5EF4-FFF2-40B4-BE49-F238E27FC236}">
                <a16:creationId xmlns:a16="http://schemas.microsoft.com/office/drawing/2014/main" id="{E8656856-65DE-6C9C-0BAB-7F1785224CBD}"/>
              </a:ext>
            </a:extLst>
          </p:cNvPr>
          <p:cNvPicPr>
            <a:picLocks noChangeAspect="1"/>
          </p:cNvPicPr>
          <p:nvPr/>
        </p:nvPicPr>
        <p:blipFill>
          <a:blip r:embed="rId6">
            <a:clrChange>
              <a:clrFrom>
                <a:srgbClr val="F4F4F6"/>
              </a:clrFrom>
              <a:clrTo>
                <a:srgbClr val="F4F4F6">
                  <a:alpha val="0"/>
                </a:srgbClr>
              </a:clrTo>
            </a:clrChange>
          </a:blip>
          <a:stretch>
            <a:fillRect/>
          </a:stretch>
        </p:blipFill>
        <p:spPr>
          <a:xfrm>
            <a:off x="9476611" y="2112243"/>
            <a:ext cx="313124" cy="280428"/>
          </a:xfrm>
          <a:prstGeom prst="rect">
            <a:avLst/>
          </a:prstGeom>
        </p:spPr>
      </p:pic>
      <p:pic>
        <p:nvPicPr>
          <p:cNvPr id="1059" name="Picture 1058">
            <a:extLst>
              <a:ext uri="{FF2B5EF4-FFF2-40B4-BE49-F238E27FC236}">
                <a16:creationId xmlns:a16="http://schemas.microsoft.com/office/drawing/2014/main" id="{D5D4E404-7D88-C9FD-CF2C-A23579286C88}"/>
              </a:ext>
            </a:extLst>
          </p:cNvPr>
          <p:cNvPicPr>
            <a:picLocks noChangeAspect="1"/>
          </p:cNvPicPr>
          <p:nvPr/>
        </p:nvPicPr>
        <p:blipFill>
          <a:blip r:embed="rId7">
            <a:clrChange>
              <a:clrFrom>
                <a:srgbClr val="F4F4F6"/>
              </a:clrFrom>
              <a:clrTo>
                <a:srgbClr val="F4F4F6">
                  <a:alpha val="0"/>
                </a:srgbClr>
              </a:clrTo>
            </a:clrChange>
          </a:blip>
          <a:stretch>
            <a:fillRect/>
          </a:stretch>
        </p:blipFill>
        <p:spPr>
          <a:xfrm>
            <a:off x="9509651" y="2704541"/>
            <a:ext cx="268447" cy="249934"/>
          </a:xfrm>
          <a:prstGeom prst="rect">
            <a:avLst/>
          </a:prstGeom>
        </p:spPr>
      </p:pic>
      <p:pic>
        <p:nvPicPr>
          <p:cNvPr id="1061" name="Picture 1060">
            <a:extLst>
              <a:ext uri="{FF2B5EF4-FFF2-40B4-BE49-F238E27FC236}">
                <a16:creationId xmlns:a16="http://schemas.microsoft.com/office/drawing/2014/main" id="{7C83B227-CB75-D2CF-ED3D-A763B6F412F5}"/>
              </a:ext>
            </a:extLst>
          </p:cNvPr>
          <p:cNvPicPr>
            <a:picLocks noChangeAspect="1"/>
          </p:cNvPicPr>
          <p:nvPr/>
        </p:nvPicPr>
        <p:blipFill>
          <a:blip r:embed="rId8">
            <a:clrChange>
              <a:clrFrom>
                <a:srgbClr val="F4F4F6"/>
              </a:clrFrom>
              <a:clrTo>
                <a:srgbClr val="F4F4F6">
                  <a:alpha val="0"/>
                </a:srgbClr>
              </a:clrTo>
            </a:clrChange>
          </a:blip>
          <a:stretch>
            <a:fillRect/>
          </a:stretch>
        </p:blipFill>
        <p:spPr>
          <a:xfrm>
            <a:off x="9517136" y="3222353"/>
            <a:ext cx="235949" cy="292334"/>
          </a:xfrm>
          <a:prstGeom prst="rect">
            <a:avLst/>
          </a:prstGeom>
        </p:spPr>
      </p:pic>
      <p:pic>
        <p:nvPicPr>
          <p:cNvPr id="1063" name="Picture 1062">
            <a:extLst>
              <a:ext uri="{FF2B5EF4-FFF2-40B4-BE49-F238E27FC236}">
                <a16:creationId xmlns:a16="http://schemas.microsoft.com/office/drawing/2014/main" id="{5B99D5D1-9799-6159-C7DE-3046BA794901}"/>
              </a:ext>
            </a:extLst>
          </p:cNvPr>
          <p:cNvPicPr>
            <a:picLocks noChangeAspect="1"/>
          </p:cNvPicPr>
          <p:nvPr/>
        </p:nvPicPr>
        <p:blipFill>
          <a:blip r:embed="rId9">
            <a:clrChange>
              <a:clrFrom>
                <a:srgbClr val="F4F4F6"/>
              </a:clrFrom>
              <a:clrTo>
                <a:srgbClr val="F4F4F6">
                  <a:alpha val="0"/>
                </a:srgbClr>
              </a:clrTo>
            </a:clrChange>
          </a:blip>
          <a:stretch>
            <a:fillRect/>
          </a:stretch>
        </p:blipFill>
        <p:spPr>
          <a:xfrm>
            <a:off x="9451608" y="3723585"/>
            <a:ext cx="353140" cy="360179"/>
          </a:xfrm>
          <a:prstGeom prst="rect">
            <a:avLst/>
          </a:prstGeom>
        </p:spPr>
      </p:pic>
      <p:pic>
        <p:nvPicPr>
          <p:cNvPr id="1065" name="Picture 1064">
            <a:extLst>
              <a:ext uri="{FF2B5EF4-FFF2-40B4-BE49-F238E27FC236}">
                <a16:creationId xmlns:a16="http://schemas.microsoft.com/office/drawing/2014/main" id="{667D5CD6-9694-69ED-481E-9266B8D79CC4}"/>
              </a:ext>
            </a:extLst>
          </p:cNvPr>
          <p:cNvPicPr>
            <a:picLocks noChangeAspect="1"/>
          </p:cNvPicPr>
          <p:nvPr/>
        </p:nvPicPr>
        <p:blipFill>
          <a:blip r:embed="rId10">
            <a:clrChange>
              <a:clrFrom>
                <a:srgbClr val="F4F4F6"/>
              </a:clrFrom>
              <a:clrTo>
                <a:srgbClr val="F4F4F6">
                  <a:alpha val="0"/>
                </a:srgbClr>
              </a:clrTo>
            </a:clrChange>
          </a:blip>
          <a:stretch>
            <a:fillRect/>
          </a:stretch>
        </p:blipFill>
        <p:spPr>
          <a:xfrm>
            <a:off x="9468632" y="4856264"/>
            <a:ext cx="326153" cy="312206"/>
          </a:xfrm>
          <a:prstGeom prst="rect">
            <a:avLst/>
          </a:prstGeom>
        </p:spPr>
      </p:pic>
      <p:sp>
        <p:nvSpPr>
          <p:cNvPr id="1066" name="TextBox 1065">
            <a:extLst>
              <a:ext uri="{FF2B5EF4-FFF2-40B4-BE49-F238E27FC236}">
                <a16:creationId xmlns:a16="http://schemas.microsoft.com/office/drawing/2014/main" id="{C6E830C6-88CD-9156-1DC9-EAEABBD628E9}"/>
              </a:ext>
            </a:extLst>
          </p:cNvPr>
          <p:cNvSpPr txBox="1"/>
          <p:nvPr/>
        </p:nvSpPr>
        <p:spPr>
          <a:xfrm>
            <a:off x="8277921" y="921082"/>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Celts</a:t>
            </a:r>
          </a:p>
          <a:p>
            <a:pPr algn="ctr"/>
            <a:r>
              <a:rPr lang="en-GB" sz="1000" b="1" dirty="0">
                <a:latin typeface="Sassoon Infant Rg" pitchFamily="50" charset="0"/>
                <a:ea typeface="Sassoon Infant Rg" pitchFamily="50" charset="0"/>
              </a:rPr>
              <a:t>800BC</a:t>
            </a:r>
          </a:p>
        </p:txBody>
      </p:sp>
      <p:sp>
        <p:nvSpPr>
          <p:cNvPr id="1067" name="TextBox 1066">
            <a:extLst>
              <a:ext uri="{FF2B5EF4-FFF2-40B4-BE49-F238E27FC236}">
                <a16:creationId xmlns:a16="http://schemas.microsoft.com/office/drawing/2014/main" id="{3559FAFC-8956-D629-B459-3FD509F469CE}"/>
              </a:ext>
            </a:extLst>
          </p:cNvPr>
          <p:cNvSpPr txBox="1"/>
          <p:nvPr/>
        </p:nvSpPr>
        <p:spPr>
          <a:xfrm>
            <a:off x="8284622" y="1406225"/>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Romans</a:t>
            </a:r>
          </a:p>
          <a:p>
            <a:pPr algn="ctr"/>
            <a:r>
              <a:rPr lang="en-GB" sz="1000" b="1" dirty="0">
                <a:latin typeface="Sassoon Infant Rg" pitchFamily="50" charset="0"/>
                <a:ea typeface="Sassoon Infant Rg" pitchFamily="50" charset="0"/>
              </a:rPr>
              <a:t>AD 43</a:t>
            </a:r>
          </a:p>
        </p:txBody>
      </p:sp>
      <p:sp>
        <p:nvSpPr>
          <p:cNvPr id="1068" name="TextBox 1067">
            <a:extLst>
              <a:ext uri="{FF2B5EF4-FFF2-40B4-BE49-F238E27FC236}">
                <a16:creationId xmlns:a16="http://schemas.microsoft.com/office/drawing/2014/main" id="{C8E77CE2-3211-562C-D31B-D04BA4D29ACA}"/>
              </a:ext>
            </a:extLst>
          </p:cNvPr>
          <p:cNvSpPr txBox="1"/>
          <p:nvPr/>
        </p:nvSpPr>
        <p:spPr>
          <a:xfrm>
            <a:off x="8271227" y="2059407"/>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Saxons</a:t>
            </a:r>
          </a:p>
          <a:p>
            <a:pPr algn="ctr"/>
            <a:r>
              <a:rPr lang="en-GB" sz="1000" b="1" dirty="0">
                <a:latin typeface="Sassoon Infant Rg" pitchFamily="50" charset="0"/>
                <a:ea typeface="Sassoon Infant Rg" pitchFamily="50" charset="0"/>
              </a:rPr>
              <a:t>AD 450</a:t>
            </a:r>
          </a:p>
        </p:txBody>
      </p:sp>
      <p:sp>
        <p:nvSpPr>
          <p:cNvPr id="1069" name="TextBox 1068">
            <a:extLst>
              <a:ext uri="{FF2B5EF4-FFF2-40B4-BE49-F238E27FC236}">
                <a16:creationId xmlns:a16="http://schemas.microsoft.com/office/drawing/2014/main" id="{F1C46558-9690-3AE1-9B17-627CDE328F85}"/>
              </a:ext>
            </a:extLst>
          </p:cNvPr>
          <p:cNvSpPr txBox="1"/>
          <p:nvPr/>
        </p:nvSpPr>
        <p:spPr>
          <a:xfrm>
            <a:off x="8257184" y="2622367"/>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Vikings</a:t>
            </a:r>
          </a:p>
          <a:p>
            <a:pPr algn="ctr"/>
            <a:r>
              <a:rPr lang="en-GB" sz="1000" b="1" dirty="0">
                <a:latin typeface="Sassoon Infant Rg" pitchFamily="50" charset="0"/>
                <a:ea typeface="Sassoon Infant Rg" pitchFamily="50" charset="0"/>
              </a:rPr>
              <a:t>AD 793</a:t>
            </a:r>
          </a:p>
        </p:txBody>
      </p:sp>
      <p:sp>
        <p:nvSpPr>
          <p:cNvPr id="1070" name="TextBox 1069">
            <a:extLst>
              <a:ext uri="{FF2B5EF4-FFF2-40B4-BE49-F238E27FC236}">
                <a16:creationId xmlns:a16="http://schemas.microsoft.com/office/drawing/2014/main" id="{212807DF-7210-027B-1519-61EA1432B99E}"/>
              </a:ext>
            </a:extLst>
          </p:cNvPr>
          <p:cNvSpPr txBox="1"/>
          <p:nvPr/>
        </p:nvSpPr>
        <p:spPr>
          <a:xfrm>
            <a:off x="8264199" y="3154292"/>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Normans</a:t>
            </a:r>
          </a:p>
          <a:p>
            <a:pPr algn="ctr"/>
            <a:r>
              <a:rPr lang="en-GB" sz="1000" b="1" dirty="0">
                <a:latin typeface="Sassoon Infant Rg" pitchFamily="50" charset="0"/>
                <a:ea typeface="Sassoon Infant Rg" pitchFamily="50" charset="0"/>
              </a:rPr>
              <a:t>1066</a:t>
            </a:r>
          </a:p>
        </p:txBody>
      </p:sp>
      <p:sp>
        <p:nvSpPr>
          <p:cNvPr id="1071" name="TextBox 1070">
            <a:extLst>
              <a:ext uri="{FF2B5EF4-FFF2-40B4-BE49-F238E27FC236}">
                <a16:creationId xmlns:a16="http://schemas.microsoft.com/office/drawing/2014/main" id="{E97AFD68-1005-766D-C6CD-FBC170C236F9}"/>
              </a:ext>
            </a:extLst>
          </p:cNvPr>
          <p:cNvSpPr txBox="1"/>
          <p:nvPr/>
        </p:nvSpPr>
        <p:spPr>
          <a:xfrm>
            <a:off x="8284622" y="3693304"/>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Tudors</a:t>
            </a:r>
          </a:p>
          <a:p>
            <a:pPr algn="ctr"/>
            <a:r>
              <a:rPr lang="en-GB" sz="1000" b="1" dirty="0">
                <a:latin typeface="Sassoon Infant Rg" pitchFamily="50" charset="0"/>
                <a:ea typeface="Sassoon Infant Rg" pitchFamily="50" charset="0"/>
              </a:rPr>
              <a:t>1485</a:t>
            </a:r>
          </a:p>
        </p:txBody>
      </p:sp>
      <p:sp>
        <p:nvSpPr>
          <p:cNvPr id="1072" name="TextBox 1071">
            <a:extLst>
              <a:ext uri="{FF2B5EF4-FFF2-40B4-BE49-F238E27FC236}">
                <a16:creationId xmlns:a16="http://schemas.microsoft.com/office/drawing/2014/main" id="{BD3FFC0E-11A8-F2DE-0C3D-20DADD125656}"/>
              </a:ext>
            </a:extLst>
          </p:cNvPr>
          <p:cNvSpPr txBox="1"/>
          <p:nvPr/>
        </p:nvSpPr>
        <p:spPr>
          <a:xfrm>
            <a:off x="8286422" y="4227795"/>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Victorians</a:t>
            </a:r>
          </a:p>
          <a:p>
            <a:pPr algn="ctr"/>
            <a:r>
              <a:rPr lang="en-GB" sz="1000" b="1" dirty="0">
                <a:latin typeface="Sassoon Infant Rg" pitchFamily="50" charset="0"/>
                <a:ea typeface="Sassoon Infant Rg" pitchFamily="50" charset="0"/>
              </a:rPr>
              <a:t>1837</a:t>
            </a:r>
          </a:p>
        </p:txBody>
      </p:sp>
      <p:sp>
        <p:nvSpPr>
          <p:cNvPr id="1073" name="TextBox 1072">
            <a:extLst>
              <a:ext uri="{FF2B5EF4-FFF2-40B4-BE49-F238E27FC236}">
                <a16:creationId xmlns:a16="http://schemas.microsoft.com/office/drawing/2014/main" id="{A4B60D17-E4FF-930E-65B2-6DB83D62C0DF}"/>
              </a:ext>
            </a:extLst>
          </p:cNvPr>
          <p:cNvSpPr txBox="1"/>
          <p:nvPr/>
        </p:nvSpPr>
        <p:spPr>
          <a:xfrm>
            <a:off x="8290977" y="4798760"/>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WWII</a:t>
            </a:r>
          </a:p>
          <a:p>
            <a:pPr algn="ctr"/>
            <a:r>
              <a:rPr lang="en-GB" sz="1000" b="1" dirty="0">
                <a:latin typeface="Sassoon Infant Rg" pitchFamily="50" charset="0"/>
                <a:ea typeface="Sassoon Infant Rg" pitchFamily="50" charset="0"/>
              </a:rPr>
              <a:t>1939</a:t>
            </a:r>
          </a:p>
        </p:txBody>
      </p:sp>
      <p:graphicFrame>
        <p:nvGraphicFramePr>
          <p:cNvPr id="13" name="Table 12">
            <a:extLst>
              <a:ext uri="{FF2B5EF4-FFF2-40B4-BE49-F238E27FC236}">
                <a16:creationId xmlns:a16="http://schemas.microsoft.com/office/drawing/2014/main" id="{C9D1E370-7D42-2220-53CF-6AA424F9E464}"/>
              </a:ext>
            </a:extLst>
          </p:cNvPr>
          <p:cNvGraphicFramePr>
            <a:graphicFrameLocks noGrp="1"/>
          </p:cNvGraphicFramePr>
          <p:nvPr>
            <p:extLst>
              <p:ext uri="{D42A27DB-BD31-4B8C-83A1-F6EECF244321}">
                <p14:modId xmlns:p14="http://schemas.microsoft.com/office/powerpoint/2010/main" val="4242657944"/>
              </p:ext>
            </p:extLst>
          </p:nvPr>
        </p:nvGraphicFramePr>
        <p:xfrm>
          <a:off x="2791606" y="4249685"/>
          <a:ext cx="5519934" cy="934914"/>
        </p:xfrm>
        <a:graphic>
          <a:graphicData uri="http://schemas.openxmlformats.org/drawingml/2006/table">
            <a:tbl>
              <a:tblPr firstRow="1" bandRow="1">
                <a:tableStyleId>{F5AB1C69-6EDB-4FF4-983F-18BD219EF322}</a:tableStyleId>
              </a:tblPr>
              <a:tblGrid>
                <a:gridCol w="5519934">
                  <a:extLst>
                    <a:ext uri="{9D8B030D-6E8A-4147-A177-3AD203B41FA5}">
                      <a16:colId xmlns:a16="http://schemas.microsoft.com/office/drawing/2014/main" val="20001"/>
                    </a:ext>
                  </a:extLst>
                </a:gridCol>
              </a:tblGrid>
              <a:tr h="311978">
                <a:tc>
                  <a:txBody>
                    <a:bodyPr/>
                    <a:lstStyle/>
                    <a:p>
                      <a:r>
                        <a:rPr lang="en-GB" sz="1200" b="1" i="0" u="sng" kern="1200" dirty="0">
                          <a:solidFill>
                            <a:schemeClr val="lt1"/>
                          </a:solidFill>
                          <a:effectLst/>
                          <a:latin typeface="Sassoon Infant Rg" pitchFamily="50" charset="0"/>
                          <a:ea typeface="Sassoon Infant Rg" pitchFamily="50" charset="0"/>
                          <a:cs typeface="+mn-cs"/>
                        </a:rPr>
                        <a:t>Key Question 6: What is the legacy of the Vikings for us today?</a:t>
                      </a:r>
                      <a:endParaRPr lang="en-US" sz="10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0">
                <a:tc>
                  <a:txBody>
                    <a:bodyPr/>
                    <a:lstStyle/>
                    <a:p>
                      <a:pPr rtl="0" fontAlgn="base"/>
                      <a:r>
                        <a:rPr lang="en-GB" sz="1200" b="0" i="0" kern="1200" dirty="0">
                          <a:solidFill>
                            <a:schemeClr val="dk1"/>
                          </a:solidFill>
                          <a:effectLst/>
                          <a:latin typeface="Sassoon Infant Rg" pitchFamily="50" charset="0"/>
                          <a:ea typeface="Sassoon Infant Rg" pitchFamily="50" charset="0"/>
                          <a:cs typeface="+mn-cs"/>
                        </a:rPr>
                        <a:t>The names of Viking gods are etymologically linked to our days of the week. Some morphemes that are in place names which indicate Viking settlements </a:t>
                      </a:r>
                      <a:r>
                        <a:rPr lang="en-GB" sz="1200" b="0" i="0" kern="1200" dirty="0" err="1">
                          <a:solidFill>
                            <a:schemeClr val="dk1"/>
                          </a:solidFill>
                          <a:effectLst/>
                          <a:latin typeface="Sassoon Infant Rg" pitchFamily="50" charset="0"/>
                          <a:ea typeface="Sassoon Infant Rg" pitchFamily="50" charset="0"/>
                          <a:cs typeface="+mn-cs"/>
                        </a:rPr>
                        <a:t>eg</a:t>
                      </a:r>
                      <a:r>
                        <a:rPr lang="en-GB" sz="1200" b="0" i="0" kern="1200" dirty="0">
                          <a:solidFill>
                            <a:schemeClr val="dk1"/>
                          </a:solidFill>
                          <a:effectLst/>
                          <a:latin typeface="Sassoon Infant Rg" pitchFamily="50" charset="0"/>
                          <a:ea typeface="Sassoon Infant Rg" pitchFamily="50" charset="0"/>
                          <a:cs typeface="+mn-cs"/>
                        </a:rPr>
                        <a:t> -by (farm or village), -toft (building) -</a:t>
                      </a:r>
                      <a:r>
                        <a:rPr lang="en-GB" sz="1200" b="0" i="0" kern="1200" dirty="0" err="1">
                          <a:solidFill>
                            <a:schemeClr val="dk1"/>
                          </a:solidFill>
                          <a:effectLst/>
                          <a:latin typeface="Sassoon Infant Rg" pitchFamily="50" charset="0"/>
                          <a:ea typeface="Sassoon Infant Rg" pitchFamily="50" charset="0"/>
                          <a:cs typeface="+mn-cs"/>
                        </a:rPr>
                        <a:t>thorpe</a:t>
                      </a:r>
                      <a:r>
                        <a:rPr lang="en-GB" sz="1200" b="0" i="0" kern="1200" dirty="0">
                          <a:solidFill>
                            <a:schemeClr val="dk1"/>
                          </a:solidFill>
                          <a:effectLst/>
                          <a:latin typeface="Sassoon Infant Rg" pitchFamily="50" charset="0"/>
                          <a:ea typeface="Sassoon Infant Rg" pitchFamily="50" charset="0"/>
                          <a:cs typeface="+mn-cs"/>
                        </a:rPr>
                        <a:t> (settlement). </a:t>
                      </a:r>
                    </a:p>
                  </a:txBody>
                  <a:tcPr marL="74295" marR="74295" marT="37148" marB="37148"/>
                </a:tc>
                <a:extLst>
                  <a:ext uri="{0D108BD9-81ED-4DB2-BD59-A6C34878D82A}">
                    <a16:rowId xmlns:a16="http://schemas.microsoft.com/office/drawing/2014/main" val="10001"/>
                  </a:ext>
                </a:extLst>
              </a:tr>
            </a:tbl>
          </a:graphicData>
        </a:graphic>
      </p:graphicFrame>
      <p:sp>
        <p:nvSpPr>
          <p:cNvPr id="16" name="Rectangle 15">
            <a:extLst>
              <a:ext uri="{FF2B5EF4-FFF2-40B4-BE49-F238E27FC236}">
                <a16:creationId xmlns:a16="http://schemas.microsoft.com/office/drawing/2014/main" id="{588F667F-4870-35A4-BF6A-6ABA323FE32F}"/>
              </a:ext>
            </a:extLst>
          </p:cNvPr>
          <p:cNvSpPr/>
          <p:nvPr/>
        </p:nvSpPr>
        <p:spPr>
          <a:xfrm>
            <a:off x="497557" y="6075827"/>
            <a:ext cx="8463637" cy="14649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A9B66D9C-C469-B1E5-BA7D-05FD86F76ACC}"/>
              </a:ext>
            </a:extLst>
          </p:cNvPr>
          <p:cNvSpPr/>
          <p:nvPr/>
        </p:nvSpPr>
        <p:spPr>
          <a:xfrm>
            <a:off x="1003004" y="5417200"/>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4" name="Oval 1023">
            <a:extLst>
              <a:ext uri="{FF2B5EF4-FFF2-40B4-BE49-F238E27FC236}">
                <a16:creationId xmlns:a16="http://schemas.microsoft.com/office/drawing/2014/main" id="{9D200CEA-F332-C059-CC94-381236F5ED68}"/>
              </a:ext>
            </a:extLst>
          </p:cNvPr>
          <p:cNvSpPr/>
          <p:nvPr/>
        </p:nvSpPr>
        <p:spPr>
          <a:xfrm>
            <a:off x="1094549" y="6030755"/>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25" name="Straight Connector 1024">
            <a:extLst>
              <a:ext uri="{FF2B5EF4-FFF2-40B4-BE49-F238E27FC236}">
                <a16:creationId xmlns:a16="http://schemas.microsoft.com/office/drawing/2014/main" id="{4D30266B-50D8-3BAE-44B3-B8F6F7EA3EFC}"/>
              </a:ext>
            </a:extLst>
          </p:cNvPr>
          <p:cNvCxnSpPr>
            <a:cxnSpLocks/>
            <a:stCxn id="1024" idx="0"/>
          </p:cNvCxnSpPr>
          <p:nvPr/>
        </p:nvCxnSpPr>
        <p:spPr>
          <a:xfrm flipV="1">
            <a:off x="1183105" y="5798009"/>
            <a:ext cx="0" cy="232746"/>
          </a:xfrm>
          <a:prstGeom prst="line">
            <a:avLst/>
          </a:prstGeom>
          <a:ln w="28575"/>
        </p:spPr>
        <p:style>
          <a:lnRef idx="1">
            <a:schemeClr val="dk1"/>
          </a:lnRef>
          <a:fillRef idx="0">
            <a:schemeClr val="dk1"/>
          </a:fillRef>
          <a:effectRef idx="0">
            <a:schemeClr val="dk1"/>
          </a:effectRef>
          <a:fontRef idx="minor">
            <a:schemeClr val="tx1"/>
          </a:fontRef>
        </p:style>
      </p:cxnSp>
      <p:sp>
        <p:nvSpPr>
          <p:cNvPr id="1026" name="TextBox 1025">
            <a:extLst>
              <a:ext uri="{FF2B5EF4-FFF2-40B4-BE49-F238E27FC236}">
                <a16:creationId xmlns:a16="http://schemas.microsoft.com/office/drawing/2014/main" id="{54B1F1F8-BE10-852E-690B-21C1D7D17B9F}"/>
              </a:ext>
            </a:extLst>
          </p:cNvPr>
          <p:cNvSpPr txBox="1"/>
          <p:nvPr/>
        </p:nvSpPr>
        <p:spPr>
          <a:xfrm>
            <a:off x="786765" y="5198535"/>
            <a:ext cx="845884" cy="246221"/>
          </a:xfrm>
          <a:prstGeom prst="rect">
            <a:avLst/>
          </a:prstGeom>
          <a:noFill/>
        </p:spPr>
        <p:txBody>
          <a:bodyPr wrap="square">
            <a:spAutoFit/>
          </a:bodyPr>
          <a:lstStyle/>
          <a:p>
            <a:pPr algn="ctr"/>
            <a:r>
              <a:rPr lang="en-GB" sz="1000" b="1" dirty="0"/>
              <a:t>787-865 CE</a:t>
            </a:r>
          </a:p>
        </p:txBody>
      </p:sp>
      <p:sp>
        <p:nvSpPr>
          <p:cNvPr id="1030" name="Oval 1029">
            <a:extLst>
              <a:ext uri="{FF2B5EF4-FFF2-40B4-BE49-F238E27FC236}">
                <a16:creationId xmlns:a16="http://schemas.microsoft.com/office/drawing/2014/main" id="{A4083ECF-D7AE-8719-EAA1-23E220C9572D}"/>
              </a:ext>
            </a:extLst>
          </p:cNvPr>
          <p:cNvSpPr/>
          <p:nvPr/>
        </p:nvSpPr>
        <p:spPr>
          <a:xfrm>
            <a:off x="8204583" y="5432527"/>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1" name="Oval 1030">
            <a:extLst>
              <a:ext uri="{FF2B5EF4-FFF2-40B4-BE49-F238E27FC236}">
                <a16:creationId xmlns:a16="http://schemas.microsoft.com/office/drawing/2014/main" id="{2FFEADA0-7BA7-58E9-6CF6-048E6C485C60}"/>
              </a:ext>
            </a:extLst>
          </p:cNvPr>
          <p:cNvSpPr/>
          <p:nvPr/>
        </p:nvSpPr>
        <p:spPr>
          <a:xfrm>
            <a:off x="8296128" y="6046082"/>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33" name="Straight Connector 1032">
            <a:extLst>
              <a:ext uri="{FF2B5EF4-FFF2-40B4-BE49-F238E27FC236}">
                <a16:creationId xmlns:a16="http://schemas.microsoft.com/office/drawing/2014/main" id="{0014BF6D-ACBD-8CE2-096C-4E08C0597106}"/>
              </a:ext>
            </a:extLst>
          </p:cNvPr>
          <p:cNvCxnSpPr>
            <a:cxnSpLocks/>
            <a:stCxn id="1031" idx="0"/>
          </p:cNvCxnSpPr>
          <p:nvPr/>
        </p:nvCxnSpPr>
        <p:spPr>
          <a:xfrm flipV="1">
            <a:off x="8384684" y="5813336"/>
            <a:ext cx="0" cy="232746"/>
          </a:xfrm>
          <a:prstGeom prst="line">
            <a:avLst/>
          </a:prstGeom>
          <a:ln w="28575"/>
        </p:spPr>
        <p:style>
          <a:lnRef idx="1">
            <a:schemeClr val="dk1"/>
          </a:lnRef>
          <a:fillRef idx="0">
            <a:schemeClr val="dk1"/>
          </a:fillRef>
          <a:effectRef idx="0">
            <a:schemeClr val="dk1"/>
          </a:effectRef>
          <a:fontRef idx="minor">
            <a:schemeClr val="tx1"/>
          </a:fontRef>
        </p:style>
      </p:cxnSp>
      <p:sp>
        <p:nvSpPr>
          <p:cNvPr id="1034" name="TextBox 1033">
            <a:extLst>
              <a:ext uri="{FF2B5EF4-FFF2-40B4-BE49-F238E27FC236}">
                <a16:creationId xmlns:a16="http://schemas.microsoft.com/office/drawing/2014/main" id="{E6B83816-5741-57BD-2224-4046A11F1A02}"/>
              </a:ext>
            </a:extLst>
          </p:cNvPr>
          <p:cNvSpPr txBox="1"/>
          <p:nvPr/>
        </p:nvSpPr>
        <p:spPr>
          <a:xfrm>
            <a:off x="7961743" y="5196030"/>
            <a:ext cx="845884" cy="246221"/>
          </a:xfrm>
          <a:prstGeom prst="rect">
            <a:avLst/>
          </a:prstGeom>
          <a:noFill/>
        </p:spPr>
        <p:txBody>
          <a:bodyPr wrap="square">
            <a:spAutoFit/>
          </a:bodyPr>
          <a:lstStyle/>
          <a:p>
            <a:pPr algn="ctr"/>
            <a:r>
              <a:rPr lang="en-GB" sz="1000" b="1" dirty="0"/>
              <a:t>1066 CE</a:t>
            </a:r>
          </a:p>
        </p:txBody>
      </p:sp>
      <p:sp>
        <p:nvSpPr>
          <p:cNvPr id="1058" name="Oval 1057">
            <a:extLst>
              <a:ext uri="{FF2B5EF4-FFF2-40B4-BE49-F238E27FC236}">
                <a16:creationId xmlns:a16="http://schemas.microsoft.com/office/drawing/2014/main" id="{EC84FABF-9995-F96C-26E4-881246D052A8}"/>
              </a:ext>
            </a:extLst>
          </p:cNvPr>
          <p:cNvSpPr/>
          <p:nvPr/>
        </p:nvSpPr>
        <p:spPr>
          <a:xfrm>
            <a:off x="4954821" y="5432456"/>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0" name="Oval 1059">
            <a:extLst>
              <a:ext uri="{FF2B5EF4-FFF2-40B4-BE49-F238E27FC236}">
                <a16:creationId xmlns:a16="http://schemas.microsoft.com/office/drawing/2014/main" id="{7E024E1D-8C5C-1C60-10D8-055326426E35}"/>
              </a:ext>
            </a:extLst>
          </p:cNvPr>
          <p:cNvSpPr/>
          <p:nvPr/>
        </p:nvSpPr>
        <p:spPr>
          <a:xfrm>
            <a:off x="5046366" y="6046011"/>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62" name="Straight Connector 1061">
            <a:extLst>
              <a:ext uri="{FF2B5EF4-FFF2-40B4-BE49-F238E27FC236}">
                <a16:creationId xmlns:a16="http://schemas.microsoft.com/office/drawing/2014/main" id="{140B53DB-8E80-2110-F6E7-DBEBB2600B01}"/>
              </a:ext>
            </a:extLst>
          </p:cNvPr>
          <p:cNvCxnSpPr>
            <a:cxnSpLocks/>
            <a:stCxn id="1060" idx="0"/>
          </p:cNvCxnSpPr>
          <p:nvPr/>
        </p:nvCxnSpPr>
        <p:spPr>
          <a:xfrm flipV="1">
            <a:off x="5134922" y="5813265"/>
            <a:ext cx="0" cy="232746"/>
          </a:xfrm>
          <a:prstGeom prst="line">
            <a:avLst/>
          </a:prstGeom>
          <a:ln w="28575"/>
        </p:spPr>
        <p:style>
          <a:lnRef idx="1">
            <a:schemeClr val="dk1"/>
          </a:lnRef>
          <a:fillRef idx="0">
            <a:schemeClr val="dk1"/>
          </a:fillRef>
          <a:effectRef idx="0">
            <a:schemeClr val="dk1"/>
          </a:effectRef>
          <a:fontRef idx="minor">
            <a:schemeClr val="tx1"/>
          </a:fontRef>
        </p:style>
      </p:cxnSp>
      <p:sp>
        <p:nvSpPr>
          <p:cNvPr id="1064" name="TextBox 1063">
            <a:extLst>
              <a:ext uri="{FF2B5EF4-FFF2-40B4-BE49-F238E27FC236}">
                <a16:creationId xmlns:a16="http://schemas.microsoft.com/office/drawing/2014/main" id="{FA3C8D26-C8BC-B0E1-6180-7687CC1A9C02}"/>
              </a:ext>
            </a:extLst>
          </p:cNvPr>
          <p:cNvSpPr txBox="1"/>
          <p:nvPr/>
        </p:nvSpPr>
        <p:spPr>
          <a:xfrm>
            <a:off x="4737892" y="5199584"/>
            <a:ext cx="940463" cy="246221"/>
          </a:xfrm>
          <a:prstGeom prst="rect">
            <a:avLst/>
          </a:prstGeom>
          <a:noFill/>
        </p:spPr>
        <p:txBody>
          <a:bodyPr wrap="square">
            <a:spAutoFit/>
          </a:bodyPr>
          <a:lstStyle/>
          <a:p>
            <a:pPr algn="ctr"/>
            <a:r>
              <a:rPr lang="en-GB" sz="1000" b="1" dirty="0"/>
              <a:t>954 CE</a:t>
            </a:r>
          </a:p>
        </p:txBody>
      </p:sp>
      <p:pic>
        <p:nvPicPr>
          <p:cNvPr id="1092" name="Picture 1091">
            <a:extLst>
              <a:ext uri="{FF2B5EF4-FFF2-40B4-BE49-F238E27FC236}">
                <a16:creationId xmlns:a16="http://schemas.microsoft.com/office/drawing/2014/main" id="{D92F557A-280A-E33A-1AA2-037321046C04}"/>
              </a:ext>
            </a:extLst>
          </p:cNvPr>
          <p:cNvPicPr>
            <a:picLocks noChangeAspect="1"/>
          </p:cNvPicPr>
          <p:nvPr/>
        </p:nvPicPr>
        <p:blipFill>
          <a:blip r:embed="rId3">
            <a:clrChange>
              <a:clrFrom>
                <a:srgbClr val="F4F4F6"/>
              </a:clrFrom>
              <a:clrTo>
                <a:srgbClr val="F4F4F6">
                  <a:alpha val="0"/>
                </a:srgbClr>
              </a:clrTo>
            </a:clrChange>
          </a:blip>
          <a:stretch>
            <a:fillRect/>
          </a:stretch>
        </p:blipFill>
        <p:spPr>
          <a:xfrm>
            <a:off x="5010112" y="5474843"/>
            <a:ext cx="262928" cy="257739"/>
          </a:xfrm>
          <a:prstGeom prst="rect">
            <a:avLst/>
          </a:prstGeom>
        </p:spPr>
      </p:pic>
      <p:pic>
        <p:nvPicPr>
          <p:cNvPr id="1097" name="Picture 1096">
            <a:extLst>
              <a:ext uri="{FF2B5EF4-FFF2-40B4-BE49-F238E27FC236}">
                <a16:creationId xmlns:a16="http://schemas.microsoft.com/office/drawing/2014/main" id="{6F12F729-7455-9E3F-CAAB-32047EE54668}"/>
              </a:ext>
            </a:extLst>
          </p:cNvPr>
          <p:cNvPicPr>
            <a:picLocks noChangeAspect="1"/>
          </p:cNvPicPr>
          <p:nvPr/>
        </p:nvPicPr>
        <p:blipFill>
          <a:blip r:embed="rId11">
            <a:clrChange>
              <a:clrFrom>
                <a:srgbClr val="F4F4F6"/>
              </a:clrFrom>
              <a:clrTo>
                <a:srgbClr val="F4F4F6">
                  <a:alpha val="0"/>
                </a:srgbClr>
              </a:clrTo>
            </a:clrChange>
          </a:blip>
          <a:stretch>
            <a:fillRect/>
          </a:stretch>
        </p:blipFill>
        <p:spPr>
          <a:xfrm>
            <a:off x="1065806" y="5436017"/>
            <a:ext cx="226220" cy="342902"/>
          </a:xfrm>
          <a:prstGeom prst="rect">
            <a:avLst/>
          </a:prstGeom>
        </p:spPr>
      </p:pic>
      <p:pic>
        <p:nvPicPr>
          <p:cNvPr id="1103" name="Picture 1102">
            <a:extLst>
              <a:ext uri="{FF2B5EF4-FFF2-40B4-BE49-F238E27FC236}">
                <a16:creationId xmlns:a16="http://schemas.microsoft.com/office/drawing/2014/main" id="{0999DD84-5411-29C2-9D90-55FBF3CE0211}"/>
              </a:ext>
            </a:extLst>
          </p:cNvPr>
          <p:cNvPicPr>
            <a:picLocks noChangeAspect="1"/>
          </p:cNvPicPr>
          <p:nvPr/>
        </p:nvPicPr>
        <p:blipFill>
          <a:blip r:embed="rId12">
            <a:clrChange>
              <a:clrFrom>
                <a:srgbClr val="F4F4F6"/>
              </a:clrFrom>
              <a:clrTo>
                <a:srgbClr val="F4F4F6">
                  <a:alpha val="0"/>
                </a:srgbClr>
              </a:clrTo>
            </a:clrChange>
          </a:blip>
          <a:stretch>
            <a:fillRect/>
          </a:stretch>
        </p:blipFill>
        <p:spPr>
          <a:xfrm>
            <a:off x="8242433" y="5490130"/>
            <a:ext cx="301229" cy="265651"/>
          </a:xfrm>
          <a:prstGeom prst="rect">
            <a:avLst/>
          </a:prstGeom>
        </p:spPr>
      </p:pic>
      <p:sp>
        <p:nvSpPr>
          <p:cNvPr id="1105" name="TextBox 1104">
            <a:extLst>
              <a:ext uri="{FF2B5EF4-FFF2-40B4-BE49-F238E27FC236}">
                <a16:creationId xmlns:a16="http://schemas.microsoft.com/office/drawing/2014/main" id="{3CE61BBF-98DE-B984-BC26-C68EAFC4C06C}"/>
              </a:ext>
            </a:extLst>
          </p:cNvPr>
          <p:cNvSpPr txBox="1"/>
          <p:nvPr/>
        </p:nvSpPr>
        <p:spPr>
          <a:xfrm>
            <a:off x="43672" y="6257278"/>
            <a:ext cx="2213045" cy="553998"/>
          </a:xfrm>
          <a:prstGeom prst="rect">
            <a:avLst/>
          </a:prstGeom>
          <a:noFill/>
        </p:spPr>
        <p:txBody>
          <a:bodyPr wrap="square">
            <a:spAutoFit/>
          </a:bodyPr>
          <a:lstStyle/>
          <a:p>
            <a:pPr algn="ctr"/>
            <a:r>
              <a:rPr lang="en-GB" sz="1000" dirty="0">
                <a:latin typeface="Sassoon Infant Rg" pitchFamily="50" charset="0"/>
                <a:ea typeface="Sassoon Infant Rg" pitchFamily="50" charset="0"/>
              </a:rPr>
              <a:t>Viking first attacked Britain in 787 on Lindisfarne, followed by more Viking attacks. They did not settle until 793.</a:t>
            </a:r>
          </a:p>
        </p:txBody>
      </p:sp>
      <p:sp>
        <p:nvSpPr>
          <p:cNvPr id="1107" name="Oval 1106">
            <a:extLst>
              <a:ext uri="{FF2B5EF4-FFF2-40B4-BE49-F238E27FC236}">
                <a16:creationId xmlns:a16="http://schemas.microsoft.com/office/drawing/2014/main" id="{2A55CC33-3FA0-4867-72C6-63D6A82B4678}"/>
              </a:ext>
            </a:extLst>
          </p:cNvPr>
          <p:cNvSpPr/>
          <p:nvPr/>
        </p:nvSpPr>
        <p:spPr>
          <a:xfrm>
            <a:off x="2976833" y="5445936"/>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4" name="Oval 1113">
            <a:extLst>
              <a:ext uri="{FF2B5EF4-FFF2-40B4-BE49-F238E27FC236}">
                <a16:creationId xmlns:a16="http://schemas.microsoft.com/office/drawing/2014/main" id="{D2555547-244B-C993-CE2A-1CA3453F7902}"/>
              </a:ext>
            </a:extLst>
          </p:cNvPr>
          <p:cNvSpPr/>
          <p:nvPr/>
        </p:nvSpPr>
        <p:spPr>
          <a:xfrm>
            <a:off x="3068378" y="6059491"/>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16" name="Straight Connector 1115">
            <a:extLst>
              <a:ext uri="{FF2B5EF4-FFF2-40B4-BE49-F238E27FC236}">
                <a16:creationId xmlns:a16="http://schemas.microsoft.com/office/drawing/2014/main" id="{72E7D333-3355-ABB4-B11D-5481BC97DBF4}"/>
              </a:ext>
            </a:extLst>
          </p:cNvPr>
          <p:cNvCxnSpPr>
            <a:cxnSpLocks/>
            <a:stCxn id="1114" idx="0"/>
          </p:cNvCxnSpPr>
          <p:nvPr/>
        </p:nvCxnSpPr>
        <p:spPr>
          <a:xfrm flipV="1">
            <a:off x="3156934" y="5826745"/>
            <a:ext cx="0" cy="232746"/>
          </a:xfrm>
          <a:prstGeom prst="line">
            <a:avLst/>
          </a:prstGeom>
          <a:ln w="28575"/>
        </p:spPr>
        <p:style>
          <a:lnRef idx="1">
            <a:schemeClr val="dk1"/>
          </a:lnRef>
          <a:fillRef idx="0">
            <a:schemeClr val="dk1"/>
          </a:fillRef>
          <a:effectRef idx="0">
            <a:schemeClr val="dk1"/>
          </a:effectRef>
          <a:fontRef idx="minor">
            <a:schemeClr val="tx1"/>
          </a:fontRef>
        </p:style>
      </p:cxnSp>
      <p:pic>
        <p:nvPicPr>
          <p:cNvPr id="1118" name="Picture 1117">
            <a:extLst>
              <a:ext uri="{FF2B5EF4-FFF2-40B4-BE49-F238E27FC236}">
                <a16:creationId xmlns:a16="http://schemas.microsoft.com/office/drawing/2014/main" id="{2F63AB47-2F46-C6D9-715C-4EACF74CFB12}"/>
              </a:ext>
            </a:extLst>
          </p:cNvPr>
          <p:cNvPicPr>
            <a:picLocks noChangeAspect="1"/>
          </p:cNvPicPr>
          <p:nvPr/>
        </p:nvPicPr>
        <p:blipFill>
          <a:blip r:embed="rId12">
            <a:clrChange>
              <a:clrFrom>
                <a:srgbClr val="F4F4F6"/>
              </a:clrFrom>
              <a:clrTo>
                <a:srgbClr val="F4F4F6">
                  <a:alpha val="0"/>
                </a:srgbClr>
              </a:clrTo>
            </a:clrChange>
          </a:blip>
          <a:stretch>
            <a:fillRect/>
          </a:stretch>
        </p:blipFill>
        <p:spPr>
          <a:xfrm>
            <a:off x="3014683" y="5503539"/>
            <a:ext cx="301229" cy="265651"/>
          </a:xfrm>
          <a:prstGeom prst="rect">
            <a:avLst/>
          </a:prstGeom>
        </p:spPr>
      </p:pic>
      <p:sp>
        <p:nvSpPr>
          <p:cNvPr id="1120" name="TextBox 1119">
            <a:extLst>
              <a:ext uri="{FF2B5EF4-FFF2-40B4-BE49-F238E27FC236}">
                <a16:creationId xmlns:a16="http://schemas.microsoft.com/office/drawing/2014/main" id="{1111044A-CCBF-780A-4029-AFC26FD7CAE8}"/>
              </a:ext>
            </a:extLst>
          </p:cNvPr>
          <p:cNvSpPr txBox="1"/>
          <p:nvPr/>
        </p:nvSpPr>
        <p:spPr>
          <a:xfrm>
            <a:off x="2774344" y="5199289"/>
            <a:ext cx="845884" cy="246221"/>
          </a:xfrm>
          <a:prstGeom prst="rect">
            <a:avLst/>
          </a:prstGeom>
          <a:noFill/>
        </p:spPr>
        <p:txBody>
          <a:bodyPr wrap="square">
            <a:spAutoFit/>
          </a:bodyPr>
          <a:lstStyle/>
          <a:p>
            <a:pPr algn="ctr"/>
            <a:r>
              <a:rPr lang="en-GB" sz="1000" b="1" dirty="0"/>
              <a:t>878 CE</a:t>
            </a:r>
          </a:p>
        </p:txBody>
      </p:sp>
      <p:sp>
        <p:nvSpPr>
          <p:cNvPr id="1123" name="TextBox 1122">
            <a:extLst>
              <a:ext uri="{FF2B5EF4-FFF2-40B4-BE49-F238E27FC236}">
                <a16:creationId xmlns:a16="http://schemas.microsoft.com/office/drawing/2014/main" id="{478A9F95-8AC8-183D-463E-F3524317A112}"/>
              </a:ext>
            </a:extLst>
          </p:cNvPr>
          <p:cNvSpPr txBox="1"/>
          <p:nvPr/>
        </p:nvSpPr>
        <p:spPr>
          <a:xfrm>
            <a:off x="2146211" y="6280402"/>
            <a:ext cx="2213045" cy="553998"/>
          </a:xfrm>
          <a:prstGeom prst="rect">
            <a:avLst/>
          </a:prstGeom>
          <a:noFill/>
        </p:spPr>
        <p:txBody>
          <a:bodyPr wrap="square">
            <a:spAutoFit/>
          </a:bodyPr>
          <a:lstStyle/>
          <a:p>
            <a:pPr algn="ctr"/>
            <a:r>
              <a:rPr lang="en-GB" sz="1000" dirty="0">
                <a:latin typeface="Sassoon Infant Rg" pitchFamily="50" charset="0"/>
                <a:ea typeface="Sassoon Infant Rg" pitchFamily="50" charset="0"/>
              </a:rPr>
              <a:t>King Alfred the Great defeated the Vikings in battle and gave them a section of land called Danelaw.</a:t>
            </a:r>
          </a:p>
        </p:txBody>
      </p:sp>
      <p:sp>
        <p:nvSpPr>
          <p:cNvPr id="1125" name="TextBox 1124">
            <a:extLst>
              <a:ext uri="{FF2B5EF4-FFF2-40B4-BE49-F238E27FC236}">
                <a16:creationId xmlns:a16="http://schemas.microsoft.com/office/drawing/2014/main" id="{7B85024A-F86D-9E8D-265F-70A4F28EBE40}"/>
              </a:ext>
            </a:extLst>
          </p:cNvPr>
          <p:cNvSpPr txBox="1"/>
          <p:nvPr/>
        </p:nvSpPr>
        <p:spPr>
          <a:xfrm>
            <a:off x="4193546" y="6264753"/>
            <a:ext cx="1893567" cy="553998"/>
          </a:xfrm>
          <a:prstGeom prst="rect">
            <a:avLst/>
          </a:prstGeom>
          <a:noFill/>
        </p:spPr>
        <p:txBody>
          <a:bodyPr wrap="square">
            <a:spAutoFit/>
          </a:bodyPr>
          <a:lstStyle/>
          <a:p>
            <a:pPr algn="ctr"/>
            <a:r>
              <a:rPr lang="en-GB" sz="1000" i="0" kern="1200" dirty="0">
                <a:solidFill>
                  <a:schemeClr val="dk1"/>
                </a:solidFill>
                <a:effectLst/>
                <a:latin typeface="+mn-lt"/>
                <a:ea typeface="+mn-ea"/>
                <a:cs typeface="+mn-cs"/>
              </a:rPr>
              <a:t>Jorvik was a large Viking kingdom around York; the last king of Jorvik was Eric </a:t>
            </a:r>
            <a:r>
              <a:rPr lang="en-GB" sz="1000" i="0" kern="1200" dirty="0" err="1">
                <a:solidFill>
                  <a:schemeClr val="dk1"/>
                </a:solidFill>
                <a:effectLst/>
                <a:latin typeface="+mn-lt"/>
                <a:ea typeface="+mn-ea"/>
                <a:cs typeface="+mn-cs"/>
              </a:rPr>
              <a:t>Bloodaxe</a:t>
            </a:r>
            <a:r>
              <a:rPr lang="en-GB" sz="1000" i="0" kern="1200" dirty="0">
                <a:solidFill>
                  <a:schemeClr val="dk1"/>
                </a:solidFill>
                <a:effectLst/>
                <a:latin typeface="+mn-lt"/>
                <a:ea typeface="+mn-ea"/>
                <a:cs typeface="+mn-cs"/>
              </a:rPr>
              <a:t>. </a:t>
            </a:r>
            <a:endParaRPr lang="en-GB" sz="1000" dirty="0">
              <a:latin typeface="Sassoon Infant Rg" pitchFamily="50" charset="0"/>
              <a:ea typeface="Sassoon Infant Rg" pitchFamily="50" charset="0"/>
            </a:endParaRPr>
          </a:p>
        </p:txBody>
      </p:sp>
      <p:sp>
        <p:nvSpPr>
          <p:cNvPr id="1126" name="Oval 1125">
            <a:extLst>
              <a:ext uri="{FF2B5EF4-FFF2-40B4-BE49-F238E27FC236}">
                <a16:creationId xmlns:a16="http://schemas.microsoft.com/office/drawing/2014/main" id="{6E468B5C-128D-CC7D-09C9-19D342DF6A4E}"/>
              </a:ext>
            </a:extLst>
          </p:cNvPr>
          <p:cNvSpPr/>
          <p:nvPr/>
        </p:nvSpPr>
        <p:spPr>
          <a:xfrm>
            <a:off x="6679607" y="5439147"/>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7" name="Oval 1126">
            <a:extLst>
              <a:ext uri="{FF2B5EF4-FFF2-40B4-BE49-F238E27FC236}">
                <a16:creationId xmlns:a16="http://schemas.microsoft.com/office/drawing/2014/main" id="{4D170119-9A06-4FE6-D28A-7B829D5631A0}"/>
              </a:ext>
            </a:extLst>
          </p:cNvPr>
          <p:cNvSpPr/>
          <p:nvPr/>
        </p:nvSpPr>
        <p:spPr>
          <a:xfrm>
            <a:off x="6771152" y="6052702"/>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28" name="Straight Connector 1127">
            <a:extLst>
              <a:ext uri="{FF2B5EF4-FFF2-40B4-BE49-F238E27FC236}">
                <a16:creationId xmlns:a16="http://schemas.microsoft.com/office/drawing/2014/main" id="{57F1CAA7-7768-FDD6-937C-D7E167A03214}"/>
              </a:ext>
            </a:extLst>
          </p:cNvPr>
          <p:cNvCxnSpPr>
            <a:cxnSpLocks/>
            <a:stCxn id="1127" idx="0"/>
          </p:cNvCxnSpPr>
          <p:nvPr/>
        </p:nvCxnSpPr>
        <p:spPr>
          <a:xfrm flipV="1">
            <a:off x="6859708" y="5819956"/>
            <a:ext cx="0" cy="232746"/>
          </a:xfrm>
          <a:prstGeom prst="line">
            <a:avLst/>
          </a:prstGeom>
          <a:ln w="28575"/>
        </p:spPr>
        <p:style>
          <a:lnRef idx="1">
            <a:schemeClr val="dk1"/>
          </a:lnRef>
          <a:fillRef idx="0">
            <a:schemeClr val="dk1"/>
          </a:fillRef>
          <a:effectRef idx="0">
            <a:schemeClr val="dk1"/>
          </a:effectRef>
          <a:fontRef idx="minor">
            <a:schemeClr val="tx1"/>
          </a:fontRef>
        </p:style>
      </p:cxnSp>
      <p:sp>
        <p:nvSpPr>
          <p:cNvPr id="1129" name="TextBox 1128">
            <a:extLst>
              <a:ext uri="{FF2B5EF4-FFF2-40B4-BE49-F238E27FC236}">
                <a16:creationId xmlns:a16="http://schemas.microsoft.com/office/drawing/2014/main" id="{6B6ED35E-5C2A-BE37-E5E4-D7E1A5DB4DDA}"/>
              </a:ext>
            </a:extLst>
          </p:cNvPr>
          <p:cNvSpPr txBox="1"/>
          <p:nvPr/>
        </p:nvSpPr>
        <p:spPr>
          <a:xfrm>
            <a:off x="6372834" y="5210182"/>
            <a:ext cx="1009513" cy="246221"/>
          </a:xfrm>
          <a:prstGeom prst="rect">
            <a:avLst/>
          </a:prstGeom>
          <a:noFill/>
        </p:spPr>
        <p:txBody>
          <a:bodyPr wrap="square">
            <a:spAutoFit/>
          </a:bodyPr>
          <a:lstStyle/>
          <a:p>
            <a:pPr algn="ctr"/>
            <a:r>
              <a:rPr lang="en-GB" sz="1000" b="1" dirty="0"/>
              <a:t>1016 - 1035 CE</a:t>
            </a:r>
          </a:p>
        </p:txBody>
      </p:sp>
      <p:pic>
        <p:nvPicPr>
          <p:cNvPr id="1131" name="Picture 1130">
            <a:extLst>
              <a:ext uri="{FF2B5EF4-FFF2-40B4-BE49-F238E27FC236}">
                <a16:creationId xmlns:a16="http://schemas.microsoft.com/office/drawing/2014/main" id="{2CB3F9FC-5719-5030-F5C4-1BEC58B7C513}"/>
              </a:ext>
            </a:extLst>
          </p:cNvPr>
          <p:cNvPicPr>
            <a:picLocks noChangeAspect="1"/>
          </p:cNvPicPr>
          <p:nvPr/>
        </p:nvPicPr>
        <p:blipFill>
          <a:blip r:embed="rId3">
            <a:clrChange>
              <a:clrFrom>
                <a:srgbClr val="F4F4F6"/>
              </a:clrFrom>
              <a:clrTo>
                <a:srgbClr val="F4F4F6">
                  <a:alpha val="0"/>
                </a:srgbClr>
              </a:clrTo>
            </a:clrChange>
          </a:blip>
          <a:stretch>
            <a:fillRect/>
          </a:stretch>
        </p:blipFill>
        <p:spPr>
          <a:xfrm>
            <a:off x="6728244" y="5493815"/>
            <a:ext cx="262928" cy="257739"/>
          </a:xfrm>
          <a:prstGeom prst="rect">
            <a:avLst/>
          </a:prstGeom>
        </p:spPr>
      </p:pic>
      <p:sp>
        <p:nvSpPr>
          <p:cNvPr id="1132" name="TextBox 1131">
            <a:extLst>
              <a:ext uri="{FF2B5EF4-FFF2-40B4-BE49-F238E27FC236}">
                <a16:creationId xmlns:a16="http://schemas.microsoft.com/office/drawing/2014/main" id="{B79D6CAA-E3ED-5FB3-48E5-368751DB32BE}"/>
              </a:ext>
            </a:extLst>
          </p:cNvPr>
          <p:cNvSpPr txBox="1"/>
          <p:nvPr/>
        </p:nvSpPr>
        <p:spPr>
          <a:xfrm>
            <a:off x="6087113" y="6263990"/>
            <a:ext cx="1494395" cy="553998"/>
          </a:xfrm>
          <a:prstGeom prst="rect">
            <a:avLst/>
          </a:prstGeom>
          <a:noFill/>
        </p:spPr>
        <p:txBody>
          <a:bodyPr wrap="square">
            <a:spAutoFit/>
          </a:bodyPr>
          <a:lstStyle/>
          <a:p>
            <a:pPr algn="ctr"/>
            <a:r>
              <a:rPr lang="en-GB" sz="1000" b="0" i="0" kern="1200" dirty="0">
                <a:solidFill>
                  <a:schemeClr val="dk1"/>
                </a:solidFill>
                <a:effectLst/>
                <a:latin typeface="+mn-lt"/>
                <a:ea typeface="+mn-ea"/>
                <a:cs typeface="+mn-cs"/>
              </a:rPr>
              <a:t>England once had a Viking king: King Canute ruled from 1016-1035</a:t>
            </a:r>
            <a:r>
              <a:rPr lang="en-GB" sz="1000" i="0" kern="1200" dirty="0">
                <a:solidFill>
                  <a:schemeClr val="dk1"/>
                </a:solidFill>
                <a:effectLst/>
                <a:latin typeface="+mn-lt"/>
                <a:ea typeface="+mn-ea"/>
                <a:cs typeface="+mn-cs"/>
              </a:rPr>
              <a:t>. </a:t>
            </a:r>
            <a:endParaRPr lang="en-GB" sz="1000" dirty="0">
              <a:latin typeface="Sassoon Infant Rg" pitchFamily="50" charset="0"/>
              <a:ea typeface="Sassoon Infant Rg" pitchFamily="50" charset="0"/>
            </a:endParaRPr>
          </a:p>
        </p:txBody>
      </p:sp>
      <p:sp>
        <p:nvSpPr>
          <p:cNvPr id="1133" name="TextBox 1132">
            <a:extLst>
              <a:ext uri="{FF2B5EF4-FFF2-40B4-BE49-F238E27FC236}">
                <a16:creationId xmlns:a16="http://schemas.microsoft.com/office/drawing/2014/main" id="{9ED32009-2B47-E7BA-0EBD-1A3C677698E6}"/>
              </a:ext>
            </a:extLst>
          </p:cNvPr>
          <p:cNvSpPr txBox="1"/>
          <p:nvPr/>
        </p:nvSpPr>
        <p:spPr>
          <a:xfrm>
            <a:off x="7478264" y="6280023"/>
            <a:ext cx="1747153" cy="553998"/>
          </a:xfrm>
          <a:prstGeom prst="rect">
            <a:avLst/>
          </a:prstGeom>
          <a:noFill/>
        </p:spPr>
        <p:txBody>
          <a:bodyPr wrap="square">
            <a:spAutoFit/>
          </a:bodyPr>
          <a:lstStyle/>
          <a:p>
            <a:pPr algn="ctr"/>
            <a:r>
              <a:rPr lang="en-GB" sz="1000" dirty="0"/>
              <a:t>The Battle of Hastings. The Saxon and Viking ages end. Normans begin to rule Britain.</a:t>
            </a:r>
          </a:p>
        </p:txBody>
      </p:sp>
      <p:pic>
        <p:nvPicPr>
          <p:cNvPr id="1134" name="Picture 2" descr="vikings Icon 5218906">
            <a:extLst>
              <a:ext uri="{FF2B5EF4-FFF2-40B4-BE49-F238E27FC236}">
                <a16:creationId xmlns:a16="http://schemas.microsoft.com/office/drawing/2014/main" id="{6A618582-F217-BF07-4408-A4570BFFC1F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545752" y="597339"/>
            <a:ext cx="636976" cy="636976"/>
          </a:xfrm>
          <a:prstGeom prst="rect">
            <a:avLst/>
          </a:prstGeom>
          <a:noFill/>
          <a:extLst>
            <a:ext uri="{909E8E84-426E-40DD-AFC4-6F175D3DCCD1}">
              <a14:hiddenFill xmlns:a14="http://schemas.microsoft.com/office/drawing/2010/main">
                <a:solidFill>
                  <a:srgbClr val="FFFFFF"/>
                </a:solidFill>
              </a14:hiddenFill>
            </a:ext>
          </a:extLst>
        </p:spPr>
      </p:pic>
      <p:pic>
        <p:nvPicPr>
          <p:cNvPr id="1135" name="Picture 4" descr="vikings Icon 5728665">
            <a:extLst>
              <a:ext uri="{FF2B5EF4-FFF2-40B4-BE49-F238E27FC236}">
                <a16:creationId xmlns:a16="http://schemas.microsoft.com/office/drawing/2014/main" id="{A16F06C9-45DA-BBB7-4D29-DFED4564365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rot="18900318">
            <a:off x="2209104" y="543698"/>
            <a:ext cx="610104" cy="610104"/>
          </a:xfrm>
          <a:prstGeom prst="rect">
            <a:avLst/>
          </a:prstGeom>
          <a:noFill/>
          <a:extLst>
            <a:ext uri="{909E8E84-426E-40DD-AFC4-6F175D3DCCD1}">
              <a14:hiddenFill xmlns:a14="http://schemas.microsoft.com/office/drawing/2010/main">
                <a:solidFill>
                  <a:srgbClr val="FFFFFF"/>
                </a:solidFill>
              </a14:hiddenFill>
            </a:ext>
          </a:extLst>
        </p:spPr>
      </p:pic>
      <p:pic>
        <p:nvPicPr>
          <p:cNvPr id="1136" name="Picture 6" descr="vikings Icon 4761694">
            <a:extLst>
              <a:ext uri="{FF2B5EF4-FFF2-40B4-BE49-F238E27FC236}">
                <a16:creationId xmlns:a16="http://schemas.microsoft.com/office/drawing/2014/main" id="{E8188B43-DEB3-C909-2B7F-FBB3AF960ED1}"/>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512283" y="3572888"/>
            <a:ext cx="785698" cy="785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7b139f2-2bea-443c-a312-cfb4d6494f62">
      <Terms xmlns="http://schemas.microsoft.com/office/infopath/2007/PartnerControls"/>
    </lcf76f155ced4ddcb4097134ff3c332f>
    <TaxCatchAll xmlns="f49ca046-d2e9-4e39-92cd-a5365d2ef08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38A8CE041D084408CE9E07521D30228" ma:contentTypeVersion="15" ma:contentTypeDescription="Create a new document." ma:contentTypeScope="" ma:versionID="5d278dcc75e9fad58b7f1e9667068bc9">
  <xsd:schema xmlns:xsd="http://www.w3.org/2001/XMLSchema" xmlns:xs="http://www.w3.org/2001/XMLSchema" xmlns:p="http://schemas.microsoft.com/office/2006/metadata/properties" xmlns:ns2="c7b139f2-2bea-443c-a312-cfb4d6494f62" xmlns:ns3="f49ca046-d2e9-4e39-92cd-a5365d2ef08b" targetNamespace="http://schemas.microsoft.com/office/2006/metadata/properties" ma:root="true" ma:fieldsID="7bc13bbde5c56bf77bb7682043c97838" ns2:_="" ns3:_="">
    <xsd:import namespace="c7b139f2-2bea-443c-a312-cfb4d6494f62"/>
    <xsd:import namespace="f49ca046-d2e9-4e39-92cd-a5365d2ef0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b139f2-2bea-443c-a312-cfb4d6494f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f9523c8-c79a-43c7-85cc-736f6b79690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49ca046-d2e9-4e39-92cd-a5365d2ef08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9511247-15f5-4207-aa86-094151826dc5}" ma:internalName="TaxCatchAll" ma:showField="CatchAllData" ma:web="f49ca046-d2e9-4e39-92cd-a5365d2ef0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7DFBC5-8630-44B3-9C8D-63ADE01103CA}">
  <ds:schemaRefs>
    <ds:schemaRef ds:uri="http://schemas.microsoft.com/sharepoint/v3/contenttype/forms"/>
  </ds:schemaRefs>
</ds:datastoreItem>
</file>

<file path=customXml/itemProps2.xml><?xml version="1.0" encoding="utf-8"?>
<ds:datastoreItem xmlns:ds="http://schemas.openxmlformats.org/officeDocument/2006/customXml" ds:itemID="{698CBDAB-9AB0-4311-94DF-3227207C48C2}">
  <ds:schemaRefs>
    <ds:schemaRef ds:uri="2eb67527-9c6f-48a4-a10d-daddb2bf6acd"/>
    <ds:schemaRef ds:uri="c7b139f2-2bea-443c-a312-cfb4d6494f62"/>
    <ds:schemaRef ds:uri="f49ca046-d2e9-4e39-92cd-a5365d2ef08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8DF1AEF-12FC-40F7-9C9D-65232C59981D}">
  <ds:schemaRefs>
    <ds:schemaRef ds:uri="c7b139f2-2bea-443c-a312-cfb4d6494f62"/>
    <ds:schemaRef ds:uri="f49ca046-d2e9-4e39-92cd-a5365d2ef08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102</TotalTime>
  <Words>533</Words>
  <Application>Microsoft Office PowerPoint</Application>
  <PresentationFormat>A4 Paper (210x297 mm)</PresentationFormat>
  <Paragraphs>54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Infant Rg</vt:lpstr>
      <vt:lpstr>Office Theme</vt:lpstr>
      <vt:lpstr>| Year 5 Knowledge Organiser – Unit 1 History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Jonathan Vella-Blake</cp:lastModifiedBy>
  <cp:revision>3</cp:revision>
  <cp:lastPrinted>2019-08-14T10:11:35Z</cp:lastPrinted>
  <dcterms:created xsi:type="dcterms:W3CDTF">2017-10-15T20:56:30Z</dcterms:created>
  <dcterms:modified xsi:type="dcterms:W3CDTF">2023-07-14T14:22:45Z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0x01010040C3A1C1FB89EF4596444D387B65D7A8</vt:lpwstr>
  </property>
  <property fmtid="{D5CDD505-2E9C-101B-9397-08002B2CF9AE}" pid="3" name="Order">
    <vt:r8>21900</vt:r8>
  </property>
  <property fmtid="{D5CDD505-2E9C-101B-9397-08002B2CF9AE}" pid="4" name="ComplianceAssetId">
    <vt:lpwstr/>
  </property>
  <property fmtid="{D5CDD505-2E9C-101B-9397-08002B2CF9AE}" pid="5" name="TemplateUrl">
    <vt:lpwstr/>
  </property>
  <property fmtid="{D5CDD505-2E9C-101B-9397-08002B2CF9AE}" pid="6" name="xd_Signature">
    <vt:bool>false</vt:bool>
  </property>
  <property fmtid="{D5CDD505-2E9C-101B-9397-08002B2CF9AE}" pid="7" name="xd_ProgID">
    <vt:lpwstr/>
  </property>
</Properties>
</file>