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1FB6AB-76FC-47B7-9CDA-E2580EC6B871}" v="16" dt="2023-09-07T10:35:16.3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63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97FFCCC5-3011-4D5C-B35E-E592D75171EA}"/>
    <pc:docChg chg="modSld">
      <pc:chgData name="Emily Ballard" userId="e29cedb5-2aa4-4183-be4d-eb86d91ebcd8" providerId="ADAL" clId="{97FFCCC5-3011-4D5C-B35E-E592D75171EA}" dt="2023-09-01T10:54:14.967" v="138" actId="20577"/>
      <pc:docMkLst>
        <pc:docMk/>
      </pc:docMkLst>
      <pc:sldChg chg="delSp modSp mod">
        <pc:chgData name="Emily Ballard" userId="e29cedb5-2aa4-4183-be4d-eb86d91ebcd8" providerId="ADAL" clId="{97FFCCC5-3011-4D5C-B35E-E592D75171EA}" dt="2023-09-01T10:54:14.967" v="138" actId="20577"/>
        <pc:sldMkLst>
          <pc:docMk/>
          <pc:sldMk cId="123089539" sldId="256"/>
        </pc:sldMkLst>
        <pc:spChg chg="mod">
          <ac:chgData name="Emily Ballard" userId="e29cedb5-2aa4-4183-be4d-eb86d91ebcd8" providerId="ADAL" clId="{97FFCCC5-3011-4D5C-B35E-E592D75171EA}" dt="2023-09-01T10:47:48.676" v="2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97FFCCC5-3011-4D5C-B35E-E592D75171EA}" dt="2023-09-01T10:49:06.953" v="81" actId="1076"/>
          <ac:spMkLst>
            <pc:docMk/>
            <pc:sldMk cId="123089539" sldId="256"/>
            <ac:spMk id="11" creationId="{0C60C0D7-7B3F-394C-4A3D-E24D1619ADDD}"/>
          </ac:spMkLst>
        </pc:spChg>
        <pc:graphicFrameChg chg="modGraphic">
          <ac:chgData name="Emily Ballard" userId="e29cedb5-2aa4-4183-be4d-eb86d91ebcd8" providerId="ADAL" clId="{97FFCCC5-3011-4D5C-B35E-E592D75171EA}" dt="2023-09-01T10:48:33.068" v="72" actId="6549"/>
          <ac:graphicFrameMkLst>
            <pc:docMk/>
            <pc:sldMk cId="123089539" sldId="256"/>
            <ac:graphicFrameMk id="3" creationId="{88CBEE6B-E16B-F0BB-3363-A7D5FA129C96}"/>
          </ac:graphicFrameMkLst>
        </pc:graphicFrameChg>
        <pc:graphicFrameChg chg="mod modGraphic">
          <ac:chgData name="Emily Ballard" userId="e29cedb5-2aa4-4183-be4d-eb86d91ebcd8" providerId="ADAL" clId="{97FFCCC5-3011-4D5C-B35E-E592D75171EA}" dt="2023-09-01T10:50:21.072" v="95" actId="6549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97FFCCC5-3011-4D5C-B35E-E592D75171EA}" dt="2023-09-01T10:52:39.623" v="117" actId="20577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97FFCCC5-3011-4D5C-B35E-E592D75171EA}" dt="2023-09-01T10:54:14.967" v="138" actId="20577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97FFCCC5-3011-4D5C-B35E-E592D75171EA}" dt="2023-09-01T10:51:33.234" v="98" actId="1076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modGraphic">
          <ac:chgData name="Emily Ballard" userId="e29cedb5-2aa4-4183-be4d-eb86d91ebcd8" providerId="ADAL" clId="{97FFCCC5-3011-4D5C-B35E-E592D75171EA}" dt="2023-09-01T10:48:26.121" v="69" actId="20577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picChg chg="del">
          <ac:chgData name="Emily Ballard" userId="e29cedb5-2aa4-4183-be4d-eb86d91ebcd8" providerId="ADAL" clId="{97FFCCC5-3011-4D5C-B35E-E592D75171EA}" dt="2023-09-01T10:48:31.088" v="71" actId="478"/>
          <ac:picMkLst>
            <pc:docMk/>
            <pc:sldMk cId="123089539" sldId="256"/>
            <ac:picMk id="52" creationId="{9FE02964-9E40-D858-8666-E7E59E22AE1F}"/>
          </ac:picMkLst>
        </pc:picChg>
        <pc:picChg chg="del">
          <ac:chgData name="Emily Ballard" userId="e29cedb5-2aa4-4183-be4d-eb86d91ebcd8" providerId="ADAL" clId="{97FFCCC5-3011-4D5C-B35E-E592D75171EA}" dt="2023-09-01T10:48:28.773" v="70" actId="478"/>
          <ac:picMkLst>
            <pc:docMk/>
            <pc:sldMk cId="123089539" sldId="256"/>
            <ac:picMk id="56" creationId="{271E864B-4981-580A-909E-EC8BD169A319}"/>
          </ac:picMkLst>
        </pc:picChg>
        <pc:picChg chg="del">
          <ac:chgData name="Emily Ballard" userId="e29cedb5-2aa4-4183-be4d-eb86d91ebcd8" providerId="ADAL" clId="{97FFCCC5-3011-4D5C-B35E-E592D75171EA}" dt="2023-09-01T10:48:34.402" v="73" actId="478"/>
          <ac:picMkLst>
            <pc:docMk/>
            <pc:sldMk cId="123089539" sldId="256"/>
            <ac:picMk id="1038" creationId="{ECEA7878-512E-BF5A-B5B6-463BF03E206D}"/>
          </ac:picMkLst>
        </pc:picChg>
      </pc:sldChg>
    </pc:docChg>
  </pc:docChgLst>
  <pc:docChgLst>
    <pc:chgData name="Jagruti Mahesh" userId="a58b039a-3b79-4291-a618-687952a135e2" providerId="ADAL" clId="{2C1FB6AB-76FC-47B7-9CDA-E2580EC6B871}"/>
    <pc:docChg chg="undo custSel modSld">
      <pc:chgData name="Jagruti Mahesh" userId="a58b039a-3b79-4291-a618-687952a135e2" providerId="ADAL" clId="{2C1FB6AB-76FC-47B7-9CDA-E2580EC6B871}" dt="2023-09-07T10:35:16.356" v="271" actId="478"/>
      <pc:docMkLst>
        <pc:docMk/>
      </pc:docMkLst>
      <pc:sldChg chg="addSp delSp modSp mod">
        <pc:chgData name="Jagruti Mahesh" userId="a58b039a-3b79-4291-a618-687952a135e2" providerId="ADAL" clId="{2C1FB6AB-76FC-47B7-9CDA-E2580EC6B871}" dt="2023-09-07T10:35:16.356" v="271" actId="478"/>
        <pc:sldMkLst>
          <pc:docMk/>
          <pc:sldMk cId="123089539" sldId="256"/>
        </pc:sldMkLst>
        <pc:spChg chg="mod">
          <ac:chgData name="Jagruti Mahesh" userId="a58b039a-3b79-4291-a618-687952a135e2" providerId="ADAL" clId="{2C1FB6AB-76FC-47B7-9CDA-E2580EC6B871}" dt="2023-09-07T10:08:33.170" v="44" actId="14100"/>
          <ac:spMkLst>
            <pc:docMk/>
            <pc:sldMk cId="123089539" sldId="256"/>
            <ac:spMk id="45" creationId="{42E1FC59-2C17-7654-5CE5-2B99BA21653D}"/>
          </ac:spMkLst>
        </pc:spChg>
        <pc:graphicFrameChg chg="del modGraphic">
          <ac:chgData name="Jagruti Mahesh" userId="a58b039a-3b79-4291-a618-687952a135e2" providerId="ADAL" clId="{2C1FB6AB-76FC-47B7-9CDA-E2580EC6B871}" dt="2023-09-07T10:30:13.247" v="223" actId="478"/>
          <ac:graphicFrameMkLst>
            <pc:docMk/>
            <pc:sldMk cId="123089539" sldId="256"/>
            <ac:graphicFrameMk id="3" creationId="{88CBEE6B-E16B-F0BB-3363-A7D5FA129C96}"/>
          </ac:graphicFrameMkLst>
        </pc:graphicFrameChg>
        <pc:graphicFrameChg chg="mod modGraphic">
          <ac:chgData name="Jagruti Mahesh" userId="a58b039a-3b79-4291-a618-687952a135e2" providerId="ADAL" clId="{2C1FB6AB-76FC-47B7-9CDA-E2580EC6B871}" dt="2023-09-07T10:23:22.462" v="178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Jagruti Mahesh" userId="a58b039a-3b79-4291-a618-687952a135e2" providerId="ADAL" clId="{2C1FB6AB-76FC-47B7-9CDA-E2580EC6B871}" dt="2023-09-07T10:23:37.830" v="181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Jagruti Mahesh" userId="a58b039a-3b79-4291-a618-687952a135e2" providerId="ADAL" clId="{2C1FB6AB-76FC-47B7-9CDA-E2580EC6B871}" dt="2023-09-07T10:24:26.947" v="189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Jagruti Mahesh" userId="a58b039a-3b79-4291-a618-687952a135e2" providerId="ADAL" clId="{2C1FB6AB-76FC-47B7-9CDA-E2580EC6B871}" dt="2023-09-07T10:29:44.775" v="222" actId="20577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mod modGraphic">
          <ac:chgData name="Jagruti Mahesh" userId="a58b039a-3b79-4291-a618-687952a135e2" providerId="ADAL" clId="{2C1FB6AB-76FC-47B7-9CDA-E2580EC6B871}" dt="2023-09-07T10:32:39.211" v="263" actId="404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picChg chg="add del mod">
          <ac:chgData name="Jagruti Mahesh" userId="a58b039a-3b79-4291-a618-687952a135e2" providerId="ADAL" clId="{2C1FB6AB-76FC-47B7-9CDA-E2580EC6B871}" dt="2023-09-07T10:35:16.356" v="271" actId="478"/>
          <ac:picMkLst>
            <pc:docMk/>
            <pc:sldMk cId="123089539" sldId="256"/>
            <ac:picMk id="20" creationId="{F942F62B-9E35-1855-C0F6-ED118405028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C63D599-1637-1506-046E-21D1C83FE434}"/>
              </a:ext>
            </a:extLst>
          </p:cNvPr>
          <p:cNvSpPr/>
          <p:nvPr/>
        </p:nvSpPr>
        <p:spPr>
          <a:xfrm rot="5400000">
            <a:off x="-333362" y="4842885"/>
            <a:ext cx="3420974" cy="8312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514" y="6558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3 Knowledge Organiser – Unit 2 History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203813"/>
              </p:ext>
            </p:extLst>
          </p:nvPr>
        </p:nvGraphicFramePr>
        <p:xfrm>
          <a:off x="100081" y="745032"/>
          <a:ext cx="2438331" cy="195768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438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8705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When was the Ancient Egyptian period and how does that fit in with other periods in history?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9948">
                <a:tc>
                  <a:txBody>
                    <a:bodyPr/>
                    <a:lstStyle/>
                    <a:p>
                      <a:pPr lvl="0"/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Ancient Egyptian period at the same time as the Bronze and Iron age.</a:t>
                      </a:r>
                    </a:p>
                    <a:p>
                      <a:pPr lvl="0"/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Egyptian Kingdom was mostly before the Roman Kingdom.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427053" y="320759"/>
            <a:ext cx="9807393" cy="38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b="1" u="sng" dirty="0">
                <a:effectLst/>
                <a:latin typeface="Sassoon Infant Rg" pitchFamily="50" charset="0"/>
                <a:ea typeface="Sassoon Infant Rg" pitchFamily="50" charset="0"/>
                <a:cs typeface="Arial" panose="020B0604020202020204" pitchFamily="34" charset="0"/>
              </a:rPr>
              <a:t>Why was the River Nile so important to the ancient Egyptians?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850709"/>
              </p:ext>
            </p:extLst>
          </p:nvPr>
        </p:nvGraphicFramePr>
        <p:xfrm>
          <a:off x="2594991" y="744888"/>
          <a:ext cx="7088561" cy="151590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08856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348779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What were key features of the Ancient Egyptian Kingdom?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167122">
                <a:tc>
                  <a:txBody>
                    <a:bodyPr/>
                    <a:lstStyle/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Ancient Egyptians used a system of writing based on pictograms called hieroglyphs.</a:t>
                      </a:r>
                    </a:p>
                    <a:p>
                      <a:pPr lvl="0"/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Leaders were called Pharaohs.</a:t>
                      </a:r>
                    </a:p>
                    <a:p>
                      <a:pPr lvl="0"/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Egyptians were either rich and powerful or slaves</a:t>
                      </a:r>
                    </a:p>
                    <a:p>
                      <a:pPr lvl="0"/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Some of the stories in the Bible occurred in Egypt, particularly the stories of Moses.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500317"/>
              </p:ext>
            </p:extLst>
          </p:nvPr>
        </p:nvGraphicFramePr>
        <p:xfrm>
          <a:off x="2604342" y="2324770"/>
          <a:ext cx="4600021" cy="14897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00021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405565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How did the Ancient Egyptians use the 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Nile to help them grow crops?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969907">
                <a:tc>
                  <a:txBody>
                    <a:bodyPr/>
                    <a:lstStyle/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River Nile was important for growing food.</a:t>
                      </a:r>
                    </a:p>
                    <a:p>
                      <a:pPr lvl="0"/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When plants were growing the land needed to be irrigated form the Nile.</a:t>
                      </a:r>
                    </a:p>
                    <a:p>
                      <a:pPr lvl="0"/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/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shaduf was used to help irrigate the land. A range of crops were grown along the Nile.</a:t>
                      </a:r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78867"/>
              </p:ext>
            </p:extLst>
          </p:nvPr>
        </p:nvGraphicFramePr>
        <p:xfrm>
          <a:off x="2604342" y="3858617"/>
          <a:ext cx="4600021" cy="22517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00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9887">
                <a:tc>
                  <a:txBody>
                    <a:bodyPr/>
                    <a:lstStyle/>
                    <a:p>
                      <a:r>
                        <a:rPr lang="en-GB" sz="1400" b="0" u="none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</a:t>
                      </a: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did the Ancient Egyptians use the Nile to help them live?</a:t>
                      </a:r>
                      <a:endParaRPr lang="en-GB" sz="1400" b="0" u="none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3659">
                <a:tc>
                  <a:txBody>
                    <a:bodyPr/>
                    <a:lstStyle/>
                    <a:p>
                      <a:pPr lvl="0">
                        <a:lnSpc>
                          <a:spcPct val="100000"/>
                        </a:lnSpc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Fish were caught from the Nile.</a:t>
                      </a:r>
                    </a:p>
                    <a:p>
                      <a:pPr lvl="0">
                        <a:lnSpc>
                          <a:spcPct val="100000"/>
                        </a:lnSpc>
                      </a:pP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>
                        <a:lnSpc>
                          <a:spcPct val="100000"/>
                        </a:lnSpc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Bricks were made for houses using the mud from the Nile.</a:t>
                      </a:r>
                    </a:p>
                    <a:p>
                      <a:pPr lvl="0">
                        <a:lnSpc>
                          <a:spcPct val="100000"/>
                        </a:lnSpc>
                      </a:pP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>
                        <a:lnSpc>
                          <a:spcPct val="100000"/>
                        </a:lnSpc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Ancient Egyptian calendar was based on the annual inundation and fall of the Nile.</a:t>
                      </a:r>
                    </a:p>
                    <a:p>
                      <a:pPr lvl="0">
                        <a:lnSpc>
                          <a:spcPct val="100000"/>
                        </a:lnSpc>
                      </a:pP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Nile provided protection for the Egyptians.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Papyrus which grew along the Nile was used for making e.g. paper, rope, mats, sandals.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76139356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092BAAA6-0380-EFB7-0C42-FB73C5E03E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32884"/>
              </p:ext>
            </p:extLst>
          </p:nvPr>
        </p:nvGraphicFramePr>
        <p:xfrm>
          <a:off x="2604342" y="6174646"/>
          <a:ext cx="7010713" cy="6288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010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3013">
                <a:tc>
                  <a:txBody>
                    <a:bodyPr/>
                    <a:lstStyle/>
                    <a:p>
                      <a:r>
                        <a:rPr lang="en-GB" sz="1400" b="0" u="none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</a:t>
                      </a:r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was the Nile important for trade in Ancient Egyptian times?</a:t>
                      </a:r>
                      <a:endParaRPr lang="en-GB" sz="1400" b="0" u="none" kern="1200" dirty="0">
                        <a:solidFill>
                          <a:schemeClr val="lt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164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Nile was used for transport.  The Nile was used for the trade of goods grown. 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Sassoon Primary Rg" pitchFamily="50" charset="0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8" name="Oval 1047">
            <a:extLst>
              <a:ext uri="{FF2B5EF4-FFF2-40B4-BE49-F238E27FC236}">
                <a16:creationId xmlns:a16="http://schemas.microsoft.com/office/drawing/2014/main" id="{ED8FC340-36F2-8FBD-6855-C5333E3F1173}"/>
              </a:ext>
            </a:extLst>
          </p:cNvPr>
          <p:cNvSpPr/>
          <p:nvPr/>
        </p:nvSpPr>
        <p:spPr>
          <a:xfrm>
            <a:off x="12996957" y="2147169"/>
            <a:ext cx="102479" cy="11362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DBB2103-56A1-1FA3-1EEC-260EA1D249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057076"/>
              </p:ext>
            </p:extLst>
          </p:nvPr>
        </p:nvGraphicFramePr>
        <p:xfrm>
          <a:off x="450438" y="2796427"/>
          <a:ext cx="1613170" cy="2114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13170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936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HISTORICAL CONTEXT</a:t>
                      </a:r>
                      <a:endParaRPr lang="en-GB" sz="6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2D45FEB2-5CC1-812F-54EA-4A60932F9E41}"/>
              </a:ext>
            </a:extLst>
          </p:cNvPr>
          <p:cNvSpPr/>
          <p:nvPr/>
        </p:nvSpPr>
        <p:spPr>
          <a:xfrm>
            <a:off x="1713726" y="3076928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7DB1CB2-244C-9063-1056-424D0DDB6B68}"/>
              </a:ext>
            </a:extLst>
          </p:cNvPr>
          <p:cNvSpPr/>
          <p:nvPr/>
        </p:nvSpPr>
        <p:spPr>
          <a:xfrm>
            <a:off x="1300666" y="3165044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BE9DF34-AEC8-0DA2-E827-3B0906BBBE43}"/>
              </a:ext>
            </a:extLst>
          </p:cNvPr>
          <p:cNvCxnSpPr>
            <a:cxnSpLocks/>
            <a:stCxn id="9" idx="6"/>
          </p:cNvCxnSpPr>
          <p:nvPr/>
        </p:nvCxnSpPr>
        <p:spPr>
          <a:xfrm>
            <a:off x="1477778" y="3267332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D622CFB3-D89A-B061-88F9-C85505EEAB5D}"/>
              </a:ext>
            </a:extLst>
          </p:cNvPr>
          <p:cNvSpPr/>
          <p:nvPr/>
        </p:nvSpPr>
        <p:spPr>
          <a:xfrm>
            <a:off x="1723774" y="3782952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2354802-0CF6-EFC8-599C-2EEE87BD66F9}"/>
              </a:ext>
            </a:extLst>
          </p:cNvPr>
          <p:cNvSpPr/>
          <p:nvPr/>
        </p:nvSpPr>
        <p:spPr>
          <a:xfrm>
            <a:off x="1286299" y="3866696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BB54F09-69E7-5AE9-1AEA-1D7E1AE8EBCA}"/>
              </a:ext>
            </a:extLst>
          </p:cNvPr>
          <p:cNvCxnSpPr>
            <a:cxnSpLocks/>
            <a:stCxn id="13" idx="6"/>
          </p:cNvCxnSpPr>
          <p:nvPr/>
        </p:nvCxnSpPr>
        <p:spPr>
          <a:xfrm>
            <a:off x="1463411" y="3968984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Oval 15">
            <a:extLst>
              <a:ext uri="{FF2B5EF4-FFF2-40B4-BE49-F238E27FC236}">
                <a16:creationId xmlns:a16="http://schemas.microsoft.com/office/drawing/2014/main" id="{35767274-A018-E894-C3CA-617838F38D5B}"/>
              </a:ext>
            </a:extLst>
          </p:cNvPr>
          <p:cNvSpPr/>
          <p:nvPr/>
        </p:nvSpPr>
        <p:spPr>
          <a:xfrm>
            <a:off x="1723483" y="4560380"/>
            <a:ext cx="360202" cy="380809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4C22BD0-15B3-E15B-19D4-42911BA3AE4A}"/>
              </a:ext>
            </a:extLst>
          </p:cNvPr>
          <p:cNvSpPr/>
          <p:nvPr/>
        </p:nvSpPr>
        <p:spPr>
          <a:xfrm>
            <a:off x="1291616" y="4655569"/>
            <a:ext cx="177112" cy="204576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263D58C-957C-33EE-EC89-18DADA39BE6C}"/>
              </a:ext>
            </a:extLst>
          </p:cNvPr>
          <p:cNvCxnSpPr>
            <a:cxnSpLocks/>
            <a:stCxn id="17" idx="6"/>
          </p:cNvCxnSpPr>
          <p:nvPr/>
        </p:nvCxnSpPr>
        <p:spPr>
          <a:xfrm>
            <a:off x="1468728" y="4757857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351D92B6-CBBB-C3AF-33AD-0B80184CDB38}"/>
              </a:ext>
            </a:extLst>
          </p:cNvPr>
          <p:cNvSpPr/>
          <p:nvPr/>
        </p:nvSpPr>
        <p:spPr>
          <a:xfrm>
            <a:off x="1717453" y="5124137"/>
            <a:ext cx="360202" cy="380809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535742D-3EB7-4DAD-E0B1-EA0090556AFB}"/>
              </a:ext>
            </a:extLst>
          </p:cNvPr>
          <p:cNvCxnSpPr>
            <a:cxnSpLocks/>
          </p:cNvCxnSpPr>
          <p:nvPr/>
        </p:nvCxnSpPr>
        <p:spPr>
          <a:xfrm>
            <a:off x="1481505" y="5314541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4FAA9472-6B56-F5F3-EFD8-A2D928B2BE70}"/>
              </a:ext>
            </a:extLst>
          </p:cNvPr>
          <p:cNvSpPr/>
          <p:nvPr/>
        </p:nvSpPr>
        <p:spPr>
          <a:xfrm>
            <a:off x="1712632" y="5801838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FED7B2B-A3B5-C3F4-D655-A2A398A98042}"/>
              </a:ext>
            </a:extLst>
          </p:cNvPr>
          <p:cNvSpPr/>
          <p:nvPr/>
        </p:nvSpPr>
        <p:spPr>
          <a:xfrm>
            <a:off x="1280395" y="5908347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CFD8911-BF66-8AD3-276D-2B3BA6A312DA}"/>
              </a:ext>
            </a:extLst>
          </p:cNvPr>
          <p:cNvCxnSpPr>
            <a:cxnSpLocks/>
            <a:stCxn id="26" idx="6"/>
          </p:cNvCxnSpPr>
          <p:nvPr/>
        </p:nvCxnSpPr>
        <p:spPr>
          <a:xfrm>
            <a:off x="1457507" y="6010635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8E2BE47A-33D0-1C17-7DA1-B199F05DF15E}"/>
              </a:ext>
            </a:extLst>
          </p:cNvPr>
          <p:cNvSpPr txBox="1"/>
          <p:nvPr/>
        </p:nvSpPr>
        <p:spPr>
          <a:xfrm>
            <a:off x="286871" y="3066666"/>
            <a:ext cx="116127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Stone Age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2.4 million – 3000 BC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51C377D-48DC-A83C-974E-CB8B42158710}"/>
              </a:ext>
            </a:extLst>
          </p:cNvPr>
          <p:cNvSpPr txBox="1"/>
          <p:nvPr/>
        </p:nvSpPr>
        <p:spPr>
          <a:xfrm>
            <a:off x="290626" y="3793406"/>
            <a:ext cx="10575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Bronze Age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3000 – 700 BC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BC47239-C144-C369-F14A-981FF88B5E3F}"/>
              </a:ext>
            </a:extLst>
          </p:cNvPr>
          <p:cNvSpPr txBox="1"/>
          <p:nvPr/>
        </p:nvSpPr>
        <p:spPr>
          <a:xfrm>
            <a:off x="218435" y="5081221"/>
            <a:ext cx="111712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Shang Dynasty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1760 – 1000  BC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4038BD2-0004-EABC-CB4E-E85CCD94A639}"/>
              </a:ext>
            </a:extLst>
          </p:cNvPr>
          <p:cNvSpPr txBox="1"/>
          <p:nvPr/>
        </p:nvSpPr>
        <p:spPr>
          <a:xfrm>
            <a:off x="329399" y="4516877"/>
            <a:ext cx="10575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Ancient Egypt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3000 – 30 BC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2E1FC59-2C17-7654-5CE5-2B99BA21653D}"/>
              </a:ext>
            </a:extLst>
          </p:cNvPr>
          <p:cNvSpPr txBox="1"/>
          <p:nvPr/>
        </p:nvSpPr>
        <p:spPr>
          <a:xfrm>
            <a:off x="223255" y="6392310"/>
            <a:ext cx="11449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Iron Age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825 BC – 43 AD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9E5B231-3072-938F-40FA-9D7B94FC5C02}"/>
              </a:ext>
            </a:extLst>
          </p:cNvPr>
          <p:cNvSpPr txBox="1"/>
          <p:nvPr/>
        </p:nvSpPr>
        <p:spPr>
          <a:xfrm>
            <a:off x="162467" y="5793144"/>
            <a:ext cx="12184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Ancient Greece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1200 – 146 BC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E14B8DF-B8BC-9615-FAA3-7D93E02889C3}"/>
              </a:ext>
            </a:extLst>
          </p:cNvPr>
          <p:cNvSpPr/>
          <p:nvPr/>
        </p:nvSpPr>
        <p:spPr>
          <a:xfrm>
            <a:off x="1706918" y="6387093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1E493A10-1FE0-570F-7F95-F3F572C24012}"/>
              </a:ext>
            </a:extLst>
          </p:cNvPr>
          <p:cNvCxnSpPr>
            <a:cxnSpLocks/>
          </p:cNvCxnSpPr>
          <p:nvPr/>
        </p:nvCxnSpPr>
        <p:spPr>
          <a:xfrm>
            <a:off x="1468728" y="6594933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stone age icon">
            <a:extLst>
              <a:ext uri="{FF2B5EF4-FFF2-40B4-BE49-F238E27FC236}">
                <a16:creationId xmlns:a16="http://schemas.microsoft.com/office/drawing/2014/main" id="{AC159E6C-554E-63A2-C39D-964CE7A8F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484" y="3117213"/>
            <a:ext cx="360202" cy="36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ronze age icon">
            <a:extLst>
              <a:ext uri="{FF2B5EF4-FFF2-40B4-BE49-F238E27FC236}">
                <a16:creationId xmlns:a16="http://schemas.microsoft.com/office/drawing/2014/main" id="{5D6E59CC-662A-5A76-4FF9-B5C9E1555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482" y="3822737"/>
            <a:ext cx="360203" cy="36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araoh icon">
            <a:extLst>
              <a:ext uri="{FF2B5EF4-FFF2-40B4-BE49-F238E27FC236}">
                <a16:creationId xmlns:a16="http://schemas.microsoft.com/office/drawing/2014/main" id="{4A1956D1-4AA4-5982-0236-833D61A42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534" y="4570683"/>
            <a:ext cx="360202" cy="36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hina icon">
            <a:extLst>
              <a:ext uri="{FF2B5EF4-FFF2-40B4-BE49-F238E27FC236}">
                <a16:creationId xmlns:a16="http://schemas.microsoft.com/office/drawing/2014/main" id="{34FB1607-0D92-4C0A-21E6-0B064928C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544" y="5181347"/>
            <a:ext cx="278218" cy="27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arthenon icon">
            <a:extLst>
              <a:ext uri="{FF2B5EF4-FFF2-40B4-BE49-F238E27FC236}">
                <a16:creationId xmlns:a16="http://schemas.microsoft.com/office/drawing/2014/main" id="{2728A1A5-4BF2-FF16-DD42-EAE995197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285" y="5801272"/>
            <a:ext cx="375612" cy="37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eapon icon">
            <a:extLst>
              <a:ext uri="{FF2B5EF4-FFF2-40B4-BE49-F238E27FC236}">
                <a16:creationId xmlns:a16="http://schemas.microsoft.com/office/drawing/2014/main" id="{0694E494-1350-AB22-7E6A-264BE11D5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855" y="6402837"/>
            <a:ext cx="383334" cy="38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9D7EEEB6-5A03-2F33-6175-13ACE07ECC9F}"/>
              </a:ext>
            </a:extLst>
          </p:cNvPr>
          <p:cNvSpPr/>
          <p:nvPr/>
        </p:nvSpPr>
        <p:spPr>
          <a:xfrm>
            <a:off x="1291616" y="6574813"/>
            <a:ext cx="177112" cy="204576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5FC1597-F0EB-B8B2-A0DB-9E572F71EB2E}"/>
              </a:ext>
            </a:extLst>
          </p:cNvPr>
          <p:cNvSpPr/>
          <p:nvPr/>
        </p:nvSpPr>
        <p:spPr>
          <a:xfrm>
            <a:off x="1295758" y="5229392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DF44B21-AE20-F04B-861B-256600AB39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0435" y="2445044"/>
            <a:ext cx="2363117" cy="3437434"/>
          </a:xfrm>
          <a:prstGeom prst="rect">
            <a:avLst/>
          </a:prstGeom>
        </p:spPr>
      </p:pic>
      <p:pic>
        <p:nvPicPr>
          <p:cNvPr id="22" name="Picture 2" descr="pharaoh icon">
            <a:extLst>
              <a:ext uri="{FF2B5EF4-FFF2-40B4-BE49-F238E27FC236}">
                <a16:creationId xmlns:a16="http://schemas.microsoft.com/office/drawing/2014/main" id="{46FD24D0-EAE7-253A-B513-1EE38BD12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314" y="-26140"/>
            <a:ext cx="1077686" cy="107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Download Free Egyptian Hieroglyphics Wallpapers | PixelsTalk.Net">
            <a:extLst>
              <a:ext uri="{FF2B5EF4-FFF2-40B4-BE49-F238E27FC236}">
                <a16:creationId xmlns:a16="http://schemas.microsoft.com/office/drawing/2014/main" id="{04B6A882-A0DD-809C-9FA1-CE74819BA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678" y="1137020"/>
            <a:ext cx="1377497" cy="1010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rops icon">
            <a:extLst>
              <a:ext uri="{FF2B5EF4-FFF2-40B4-BE49-F238E27FC236}">
                <a16:creationId xmlns:a16="http://schemas.microsoft.com/office/drawing/2014/main" id="{50E1E013-1846-2D39-7A5F-41262DB3A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652" y="2400616"/>
            <a:ext cx="688544" cy="68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ishing and hunting on the Nile | Antiguo arte egipcio, Arte de egipto ...">
            <a:extLst>
              <a:ext uri="{FF2B5EF4-FFF2-40B4-BE49-F238E27FC236}">
                <a16:creationId xmlns:a16="http://schemas.microsoft.com/office/drawing/2014/main" id="{BC2AE065-B0A5-73B9-D0B3-4148A9CE9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295" y="6110329"/>
            <a:ext cx="1188962" cy="73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fish icon">
            <a:extLst>
              <a:ext uri="{FF2B5EF4-FFF2-40B4-BE49-F238E27FC236}">
                <a16:creationId xmlns:a16="http://schemas.microsoft.com/office/drawing/2014/main" id="{11223FA4-8255-A414-8C47-6069DC313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736" y="4053324"/>
            <a:ext cx="697460" cy="6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ieroglyph icon">
            <a:extLst>
              <a:ext uri="{FF2B5EF4-FFF2-40B4-BE49-F238E27FC236}">
                <a16:creationId xmlns:a16="http://schemas.microsoft.com/office/drawing/2014/main" id="{52E259F8-3B40-6FEA-CD36-B482C5EEC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466" y="5635219"/>
            <a:ext cx="462016" cy="46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c7b139f2-2bea-443c-a312-cfb4d6494f62"/>
    <ds:schemaRef ds:uri="http://schemas.microsoft.com/office/infopath/2007/PartnerControls"/>
    <ds:schemaRef ds:uri="http://schemas.openxmlformats.org/package/2006/metadata/core-properties"/>
    <ds:schemaRef ds:uri="f49ca046-d2e9-4e39-92cd-a5365d2ef08b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337</Words>
  <Application>Microsoft Office PowerPoint</Application>
  <PresentationFormat>A4 Paper (210x297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Infant Rg</vt:lpstr>
      <vt:lpstr>Sassoon Primary Rg</vt:lpstr>
      <vt:lpstr>Office Theme</vt:lpstr>
      <vt:lpstr>| Year 3 Knowledge Organiser – Unit 2 History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7</cp:revision>
  <cp:lastPrinted>2019-08-14T10:11:35Z</cp:lastPrinted>
  <dcterms:created xsi:type="dcterms:W3CDTF">2017-10-15T20:56:30Z</dcterms:created>
  <dcterms:modified xsi:type="dcterms:W3CDTF">2023-09-21T20:51:53Z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