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4"/>
  </p:sldMasterIdLst>
  <p:notesMasterIdLst>
    <p:notesMasterId r:id="rId6"/>
  </p:notesMasterIdLst>
  <p:sldIdLst>
    <p:sldId id="256"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130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9/11/2023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Date Placeholder 2"/>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9/11/2023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9/11/2023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5411" y="47193"/>
            <a:ext cx="7993634" cy="273090"/>
          </a:xfrm>
        </p:spPr>
        <p:txBody>
          <a:bodyPr numCol="1">
            <a:noAutofit/>
          </a:bodyPr>
          <a:lstStyle/>
          <a:p>
            <a:r>
              <a:rPr lang="en-US" sz="1600" b="1" dirty="0"/>
              <a:t>|	</a:t>
            </a:r>
            <a:r>
              <a:rPr lang="en-US" sz="1400" b="1" dirty="0">
                <a:latin typeface="Sassoon Infant Rg" pitchFamily="50" charset="0"/>
                <a:ea typeface="Sassoon Infant Rg" pitchFamily="50" charset="0"/>
              </a:rPr>
              <a:t>Year 1 Knowledge Organiser – Unit 3 Science</a:t>
            </a:r>
            <a:r>
              <a:rPr lang="en-US" sz="1600" b="1" dirty="0"/>
              <a:t>	| </a:t>
            </a:r>
          </a:p>
        </p:txBody>
      </p:sp>
      <p:graphicFrame>
        <p:nvGraphicFramePr>
          <p:cNvPr id="4" name="Table 3"/>
          <p:cNvGraphicFramePr>
            <a:graphicFrameLocks noGrp="1"/>
          </p:cNvGraphicFramePr>
          <p:nvPr>
            <p:extLst>
              <p:ext uri="{D42A27DB-BD31-4B8C-83A1-F6EECF244321}">
                <p14:modId xmlns:p14="http://schemas.microsoft.com/office/powerpoint/2010/main" val="3892476349"/>
              </p:ext>
            </p:extLst>
          </p:nvPr>
        </p:nvGraphicFramePr>
        <p:xfrm>
          <a:off x="122493" y="563983"/>
          <a:ext cx="3110902" cy="6246824"/>
        </p:xfrm>
        <a:graphic>
          <a:graphicData uri="http://schemas.openxmlformats.org/drawingml/2006/table">
            <a:tbl>
              <a:tblPr firstRow="1" bandRow="1">
                <a:tableStyleId>{00A15C55-8517-42AA-B614-E9B94910E393}</a:tableStyleId>
              </a:tblPr>
              <a:tblGrid>
                <a:gridCol w="3110902">
                  <a:extLst>
                    <a:ext uri="{9D8B030D-6E8A-4147-A177-3AD203B41FA5}">
                      <a16:colId xmlns:a16="http://schemas.microsoft.com/office/drawing/2014/main" val="20001"/>
                    </a:ext>
                  </a:extLst>
                </a:gridCol>
              </a:tblGrid>
              <a:tr h="478500">
                <a:tc>
                  <a:txBody>
                    <a:bodyPr/>
                    <a:lstStyle/>
                    <a:p>
                      <a:r>
                        <a:rPr lang="en-GB" sz="1400" b="1" i="0" u="sng" kern="1200" dirty="0">
                          <a:solidFill>
                            <a:schemeClr val="lt1"/>
                          </a:solidFill>
                          <a:effectLst/>
                          <a:latin typeface="Sassoon Infant Rg" pitchFamily="50" charset="0"/>
                          <a:ea typeface="Sassoon Infant Rg" pitchFamily="50" charset="0"/>
                          <a:cs typeface="+mn-cs"/>
                        </a:rPr>
                        <a:t>KQ1: What is a material?</a:t>
                      </a:r>
                      <a:endParaRPr lang="en-US" sz="1400"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5768324">
                <a:tc>
                  <a:txBody>
                    <a:bodyPr/>
                    <a:lstStyle/>
                    <a:p>
                      <a:pPr rtl="0" fontAlgn="base"/>
                      <a:r>
                        <a:rPr lang="en-GB" sz="1200" dirty="0">
                          <a:latin typeface="Sassoon Infant Rg" pitchFamily="50" charset="0"/>
                          <a:ea typeface="Sassoon Infant Rg" pitchFamily="50" charset="0"/>
                        </a:rPr>
                        <a:t>Materials are the substances that things are made from. </a:t>
                      </a: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p>
                      <a:pPr rtl="0" fontAlgn="base"/>
                      <a:endParaRPr lang="en-GB" sz="105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a:cxnSpLocks/>
          </p:cNvCxnSpPr>
          <p:nvPr/>
        </p:nvCxnSpPr>
        <p:spPr>
          <a:xfrm>
            <a:off x="0" y="290891"/>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C60C0D7-7B3F-394C-4A3D-E24D1619ADDD}"/>
              </a:ext>
            </a:extLst>
          </p:cNvPr>
          <p:cNvSpPr txBox="1"/>
          <p:nvPr/>
        </p:nvSpPr>
        <p:spPr>
          <a:xfrm>
            <a:off x="-1" y="280545"/>
            <a:ext cx="9846567" cy="307777"/>
          </a:xfrm>
          <a:prstGeom prst="rect">
            <a:avLst/>
          </a:prstGeom>
          <a:noFill/>
        </p:spPr>
        <p:txBody>
          <a:bodyPr wrap="square">
            <a:spAutoFit/>
          </a:bodyPr>
          <a:lstStyle/>
          <a:p>
            <a:pPr algn="ctr"/>
            <a:r>
              <a:rPr lang="en-US" sz="1400" b="1" u="sng" dirty="0">
                <a:latin typeface="Sassoon Infant Rg" pitchFamily="50" charset="0"/>
                <a:ea typeface="Sassoon Infant Rg" pitchFamily="50" charset="0"/>
              </a:rPr>
              <a:t>Everyday materials.</a:t>
            </a:r>
            <a:endParaRPr lang="en-GB" sz="1400" b="1" u="sng" dirty="0"/>
          </a:p>
        </p:txBody>
      </p:sp>
      <p:graphicFrame>
        <p:nvGraphicFramePr>
          <p:cNvPr id="3" name="Table 2">
            <a:extLst>
              <a:ext uri="{FF2B5EF4-FFF2-40B4-BE49-F238E27FC236}">
                <a16:creationId xmlns:a16="http://schemas.microsoft.com/office/drawing/2014/main" id="{E4A4E6FA-7894-474F-9F75-FEECA89879A6}"/>
              </a:ext>
            </a:extLst>
          </p:cNvPr>
          <p:cNvGraphicFramePr>
            <a:graphicFrameLocks noGrp="1"/>
          </p:cNvGraphicFramePr>
          <p:nvPr>
            <p:extLst>
              <p:ext uri="{D42A27DB-BD31-4B8C-83A1-F6EECF244321}">
                <p14:modId xmlns:p14="http://schemas.microsoft.com/office/powerpoint/2010/main" val="2313301382"/>
              </p:ext>
            </p:extLst>
          </p:nvPr>
        </p:nvGraphicFramePr>
        <p:xfrm>
          <a:off x="3327606" y="552010"/>
          <a:ext cx="3237731" cy="6247368"/>
        </p:xfrm>
        <a:graphic>
          <a:graphicData uri="http://schemas.openxmlformats.org/drawingml/2006/table">
            <a:tbl>
              <a:tblPr firstRow="1" bandRow="1">
                <a:tableStyleId>{00A15C55-8517-42AA-B614-E9B94910E393}</a:tableStyleId>
              </a:tblPr>
              <a:tblGrid>
                <a:gridCol w="3237731">
                  <a:extLst>
                    <a:ext uri="{9D8B030D-6E8A-4147-A177-3AD203B41FA5}">
                      <a16:colId xmlns:a16="http://schemas.microsoft.com/office/drawing/2014/main" val="20001"/>
                    </a:ext>
                  </a:extLst>
                </a:gridCol>
              </a:tblGrid>
              <a:tr h="503792">
                <a:tc>
                  <a:txBody>
                    <a:bodyPr/>
                    <a:lstStyle/>
                    <a:p>
                      <a:r>
                        <a:rPr lang="en-GB" sz="1400" b="1" i="0" u="sng" kern="1200" dirty="0">
                          <a:solidFill>
                            <a:schemeClr val="lt1"/>
                          </a:solidFill>
                          <a:effectLst/>
                          <a:latin typeface="Sassoon Infant Rg" pitchFamily="50" charset="0"/>
                          <a:ea typeface="Sassoon Infant Rg" pitchFamily="50" charset="0"/>
                          <a:cs typeface="+mn-cs"/>
                        </a:rPr>
                        <a:t>KQ2: Are all materials the same?</a:t>
                      </a:r>
                      <a:endParaRPr lang="en-US" sz="1400"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409447">
                <a:tc>
                  <a:txBody>
                    <a:bodyPr/>
                    <a:lstStyle/>
                    <a:p>
                      <a:pPr rtl="0" fontAlgn="base"/>
                      <a:r>
                        <a:rPr lang="en-GB" sz="1200" dirty="0">
                          <a:latin typeface="Sassoon Infant Rg" pitchFamily="50" charset="0"/>
                          <a:ea typeface="Sassoon Infant Rg" pitchFamily="50" charset="0"/>
                        </a:rPr>
                        <a:t>Different materials have different physical properties which makes them useful for different things. A property is a quality that describes what something is like or how it behaves. </a:t>
                      </a: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p>
                      <a:pPr rtl="0" fontAlgn="base"/>
                      <a:endParaRPr lang="en-GB" sz="10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6" name="Table 5">
            <a:extLst>
              <a:ext uri="{FF2B5EF4-FFF2-40B4-BE49-F238E27FC236}">
                <a16:creationId xmlns:a16="http://schemas.microsoft.com/office/drawing/2014/main" id="{A62E045D-027C-3DA5-4524-0CFA34255A01}"/>
              </a:ext>
            </a:extLst>
          </p:cNvPr>
          <p:cNvGraphicFramePr>
            <a:graphicFrameLocks noGrp="1"/>
          </p:cNvGraphicFramePr>
          <p:nvPr>
            <p:extLst>
              <p:ext uri="{D42A27DB-BD31-4B8C-83A1-F6EECF244321}">
                <p14:modId xmlns:p14="http://schemas.microsoft.com/office/powerpoint/2010/main" val="3406660889"/>
              </p:ext>
            </p:extLst>
          </p:nvPr>
        </p:nvGraphicFramePr>
        <p:xfrm>
          <a:off x="6664642" y="550386"/>
          <a:ext cx="3110901" cy="3808668"/>
        </p:xfrm>
        <a:graphic>
          <a:graphicData uri="http://schemas.openxmlformats.org/drawingml/2006/table">
            <a:tbl>
              <a:tblPr firstRow="1" bandRow="1">
                <a:tableStyleId>{00A15C55-8517-42AA-B614-E9B94910E393}</a:tableStyleId>
              </a:tblPr>
              <a:tblGrid>
                <a:gridCol w="3110901">
                  <a:extLst>
                    <a:ext uri="{9D8B030D-6E8A-4147-A177-3AD203B41FA5}">
                      <a16:colId xmlns:a16="http://schemas.microsoft.com/office/drawing/2014/main" val="20001"/>
                    </a:ext>
                  </a:extLst>
                </a:gridCol>
              </a:tblGrid>
              <a:tr h="448005">
                <a:tc>
                  <a:txBody>
                    <a:bodyPr/>
                    <a:lstStyle/>
                    <a:p>
                      <a:r>
                        <a:rPr lang="en-GB" sz="1400" b="1" i="0" u="sng" kern="1200" dirty="0">
                          <a:solidFill>
                            <a:schemeClr val="lt1"/>
                          </a:solidFill>
                          <a:effectLst/>
                          <a:latin typeface="Sassoon Infant Rg" pitchFamily="50" charset="0"/>
                          <a:ea typeface="Sassoon Infant Rg" pitchFamily="50" charset="0"/>
                          <a:cs typeface="+mn-cs"/>
                        </a:rPr>
                        <a:t>KQ3: How does knowing what things are made from help us to recycle?</a:t>
                      </a:r>
                      <a:endParaRPr lang="en-US" sz="1400"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3307652">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Materials of the same type can be collected together and recycled.</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Recycling isn’t just good for the environment – it’s essential. </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Recycling is one of the most effective ways to protect and conserve the natural world we live in. By reusing old materials, we save the energy it would have taken to create new ones.</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endParaRPr lang="en-GB" sz="1200" b="0" i="0" kern="1200" dirty="0">
                        <a:solidFill>
                          <a:schemeClr val="dk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0001"/>
                  </a:ext>
                </a:extLst>
              </a:tr>
            </a:tbl>
          </a:graphicData>
        </a:graphic>
      </p:graphicFrame>
      <p:pic>
        <p:nvPicPr>
          <p:cNvPr id="9" name="Picture 8" descr="A picture containing diagram&#10;&#10;Description automatically generated">
            <a:extLst>
              <a:ext uri="{FF2B5EF4-FFF2-40B4-BE49-F238E27FC236}">
                <a16:creationId xmlns:a16="http://schemas.microsoft.com/office/drawing/2014/main" id="{507A4993-1F29-4C7B-E493-5BD96A71B5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140" y="1487982"/>
            <a:ext cx="2687326" cy="5195084"/>
          </a:xfrm>
          <a:prstGeom prst="rect">
            <a:avLst/>
          </a:prstGeom>
        </p:spPr>
      </p:pic>
      <p:pic>
        <p:nvPicPr>
          <p:cNvPr id="14" name="Picture 13" descr="Graphical user interface, text&#10;&#10;Description automatically generated">
            <a:extLst>
              <a:ext uri="{FF2B5EF4-FFF2-40B4-BE49-F238E27FC236}">
                <a16:creationId xmlns:a16="http://schemas.microsoft.com/office/drawing/2014/main" id="{C111B8BE-F3CB-853A-C15A-955B18543364}"/>
              </a:ext>
            </a:extLst>
          </p:cNvPr>
          <p:cNvPicPr>
            <a:picLocks noChangeAspect="1"/>
          </p:cNvPicPr>
          <p:nvPr/>
        </p:nvPicPr>
        <p:blipFill rotWithShape="1">
          <a:blip r:embed="rId4">
            <a:extLst>
              <a:ext uri="{28A0092B-C50C-407E-A947-70E740481C1C}">
                <a14:useLocalDpi xmlns:a14="http://schemas.microsoft.com/office/drawing/2010/main" val="0"/>
              </a:ext>
            </a:extLst>
          </a:blip>
          <a:srcRect l="49744" t="10391" r="-2" b="362"/>
          <a:stretch/>
        </p:blipFill>
        <p:spPr>
          <a:xfrm>
            <a:off x="3374743" y="4430955"/>
            <a:ext cx="3156906" cy="1928386"/>
          </a:xfrm>
          <a:prstGeom prst="rect">
            <a:avLst/>
          </a:prstGeom>
        </p:spPr>
      </p:pic>
      <p:pic>
        <p:nvPicPr>
          <p:cNvPr id="17" name="Picture 16" descr="Graphical user interface, text&#10;&#10;Description automatically generated">
            <a:extLst>
              <a:ext uri="{FF2B5EF4-FFF2-40B4-BE49-F238E27FC236}">
                <a16:creationId xmlns:a16="http://schemas.microsoft.com/office/drawing/2014/main" id="{B954F0D8-CF23-0548-2323-518A5108A9A8}"/>
              </a:ext>
            </a:extLst>
          </p:cNvPr>
          <p:cNvPicPr>
            <a:picLocks noChangeAspect="1"/>
          </p:cNvPicPr>
          <p:nvPr/>
        </p:nvPicPr>
        <p:blipFill rotWithShape="1">
          <a:blip r:embed="rId4">
            <a:extLst>
              <a:ext uri="{28A0092B-C50C-407E-A947-70E740481C1C}">
                <a14:useLocalDpi xmlns:a14="http://schemas.microsoft.com/office/drawing/2010/main" val="0"/>
              </a:ext>
            </a:extLst>
          </a:blip>
          <a:srcRect l="436" t="10391" r="49615"/>
          <a:stretch/>
        </p:blipFill>
        <p:spPr>
          <a:xfrm>
            <a:off x="3374743" y="2259816"/>
            <a:ext cx="3124855" cy="1928386"/>
          </a:xfrm>
          <a:prstGeom prst="rect">
            <a:avLst/>
          </a:prstGeom>
        </p:spPr>
      </p:pic>
      <p:pic>
        <p:nvPicPr>
          <p:cNvPr id="1026" name="Picture 2" descr="Recycling Symbol Png Transparent - ClipArt Best">
            <a:extLst>
              <a:ext uri="{FF2B5EF4-FFF2-40B4-BE49-F238E27FC236}">
                <a16:creationId xmlns:a16="http://schemas.microsoft.com/office/drawing/2014/main" id="{41623037-486C-CD13-2B38-C696732853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61180" y="2944539"/>
            <a:ext cx="1517824" cy="146231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Text&#10;&#10;Description automatically generated with medium confidence">
            <a:extLst>
              <a:ext uri="{FF2B5EF4-FFF2-40B4-BE49-F238E27FC236}">
                <a16:creationId xmlns:a16="http://schemas.microsoft.com/office/drawing/2014/main" id="{E5B4FECF-F59F-D70F-4F74-78D9A966919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03018" y="4409270"/>
            <a:ext cx="2834148" cy="2341425"/>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7b139f2-2bea-443c-a312-cfb4d6494f62">
      <Terms xmlns="http://schemas.microsoft.com/office/infopath/2007/PartnerControls"/>
    </lcf76f155ced4ddcb4097134ff3c332f>
    <TaxCatchAll xmlns="f49ca046-d2e9-4e39-92cd-a5365d2ef08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38A8CE041D084408CE9E07521D30228" ma:contentTypeVersion="15" ma:contentTypeDescription="Create a new document." ma:contentTypeScope="" ma:versionID="5d278dcc75e9fad58b7f1e9667068bc9">
  <xsd:schema xmlns:xsd="http://www.w3.org/2001/XMLSchema" xmlns:xs="http://www.w3.org/2001/XMLSchema" xmlns:p="http://schemas.microsoft.com/office/2006/metadata/properties" xmlns:ns2="c7b139f2-2bea-443c-a312-cfb4d6494f62" xmlns:ns3="f49ca046-d2e9-4e39-92cd-a5365d2ef08b" targetNamespace="http://schemas.microsoft.com/office/2006/metadata/properties" ma:root="true" ma:fieldsID="7bc13bbde5c56bf77bb7682043c97838" ns2:_="" ns3:_="">
    <xsd:import namespace="c7b139f2-2bea-443c-a312-cfb4d6494f62"/>
    <xsd:import namespace="f49ca046-d2e9-4e39-92cd-a5365d2ef0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b139f2-2bea-443c-a312-cfb4d6494f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f9523c8-c79a-43c7-85cc-736f6b79690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49ca046-d2e9-4e39-92cd-a5365d2ef08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9511247-15f5-4207-aa86-094151826dc5}" ma:internalName="TaxCatchAll" ma:showField="CatchAllData" ma:web="f49ca046-d2e9-4e39-92cd-a5365d2ef0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8CBDAB-9AB0-4311-94DF-3227207C48C2}">
  <ds:schemaRefs>
    <ds:schemaRef ds:uri="f49ca046-d2e9-4e39-92cd-a5365d2ef08b"/>
    <ds:schemaRef ds:uri="http://purl.org/dc/elements/1.1/"/>
    <ds:schemaRef ds:uri="c7b139f2-2bea-443c-a312-cfb4d6494f62"/>
    <ds:schemaRef ds:uri="http://purl.org/dc/terms/"/>
    <ds:schemaRef ds:uri="http://www.w3.org/XML/1998/namespace"/>
    <ds:schemaRef ds:uri="http://schemas.microsoft.com/office/2006/documentManagement/types"/>
    <ds:schemaRef ds:uri="http://purl.org/dc/dcmitype/"/>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537DFBC5-8630-44B3-9C8D-63ADE01103CA}">
  <ds:schemaRefs>
    <ds:schemaRef ds:uri="http://schemas.microsoft.com/sharepoint/v3/contenttype/forms"/>
  </ds:schemaRefs>
</ds:datastoreItem>
</file>

<file path=customXml/itemProps3.xml><?xml version="1.0" encoding="utf-8"?>
<ds:datastoreItem xmlns:ds="http://schemas.openxmlformats.org/officeDocument/2006/customXml" ds:itemID="{C8DF1AEF-12FC-40F7-9C9D-65232C59981D}">
  <ds:schemaRefs>
    <ds:schemaRef ds:uri="c7b139f2-2bea-443c-a312-cfb4d6494f62"/>
    <ds:schemaRef ds:uri="f49ca046-d2e9-4e39-92cd-a5365d2ef08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319</TotalTime>
  <Words>146</Words>
  <Application>Microsoft Office PowerPoint</Application>
  <PresentationFormat>A4 Paper (210x297 mm)</PresentationFormat>
  <Paragraphs>77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Infant Rg</vt:lpstr>
      <vt:lpstr>Office Theme</vt:lpstr>
      <vt:lpstr>| Year 1 Knowledge Organiser – Unit 3 Science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Jagruti Mahesh</cp:lastModifiedBy>
  <cp:revision>5</cp:revision>
  <cp:lastPrinted>2023-02-03T14:06:05Z</cp:lastPrinted>
  <dcterms:created xsi:type="dcterms:W3CDTF">2017-10-15T20:56:30Z</dcterms:created>
  <dcterms:modified xsi:type="dcterms:W3CDTF">2023-09-11T11:00:03Z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0x01010040C3A1C1FB89EF4596444D387B65D7A8</vt:lpwstr>
  </property>
  <property fmtid="{D5CDD505-2E9C-101B-9397-08002B2CF9AE}" pid="3" name="Order">
    <vt:r8>21900</vt:r8>
  </property>
  <property fmtid="{D5CDD505-2E9C-101B-9397-08002B2CF9AE}" pid="4" name="ComplianceAssetId">
    <vt:lpwstr/>
  </property>
  <property fmtid="{D5CDD505-2E9C-101B-9397-08002B2CF9AE}" pid="5" name="TemplateUrl">
    <vt:lpwstr/>
  </property>
  <property fmtid="{D5CDD505-2E9C-101B-9397-08002B2CF9AE}" pid="6" name="xd_Signature">
    <vt:bool>false</vt:bool>
  </property>
  <property fmtid="{D5CDD505-2E9C-101B-9397-08002B2CF9AE}" pid="7" name="xd_ProgID">
    <vt:lpwstr/>
  </property>
  <property fmtid="{D5CDD505-2E9C-101B-9397-08002B2CF9AE}" pid="8" name="MediaServiceImageTags">
    <vt:lpwstr/>
  </property>
</Properties>
</file>