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30" y="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11/22/2023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11/22/2023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11/22/2023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7514" y="65580"/>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5  Knowledge Organiser – Unit 3 History</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1817122210"/>
              </p:ext>
            </p:extLst>
          </p:nvPr>
        </p:nvGraphicFramePr>
        <p:xfrm>
          <a:off x="51748" y="631082"/>
          <a:ext cx="3428813" cy="3500821"/>
        </p:xfrm>
        <a:graphic>
          <a:graphicData uri="http://schemas.openxmlformats.org/drawingml/2006/table">
            <a:tbl>
              <a:tblPr firstRow="1" bandRow="1">
                <a:tableStyleId>{F5AB1C69-6EDB-4FF4-983F-18BD219EF322}</a:tableStyleId>
              </a:tblPr>
              <a:tblGrid>
                <a:gridCol w="3428813">
                  <a:extLst>
                    <a:ext uri="{9D8B030D-6E8A-4147-A177-3AD203B41FA5}">
                      <a16:colId xmlns:a16="http://schemas.microsoft.com/office/drawing/2014/main" val="20001"/>
                    </a:ext>
                  </a:extLst>
                </a:gridCol>
              </a:tblGrid>
              <a:tr h="273648">
                <a:tc>
                  <a:txBody>
                    <a:bodyPr/>
                    <a:lstStyle/>
                    <a:p>
                      <a:r>
                        <a:rPr lang="en-US" sz="1400" b="1" u="sng" dirty="0">
                          <a:latin typeface="Sassoon Infant Rg" pitchFamily="50" charset="0"/>
                          <a:ea typeface="Sassoon Infant Rg" pitchFamily="50" charset="0"/>
                        </a:rPr>
                        <a:t>KQ1: </a:t>
                      </a:r>
                      <a:r>
                        <a:rPr lang="en-GB" sz="1400" b="1" i="0" u="sng" kern="1200" dirty="0">
                          <a:solidFill>
                            <a:schemeClr val="lt1"/>
                          </a:solidFill>
                          <a:effectLst/>
                          <a:latin typeface="Sassoon Infant Rg" pitchFamily="50" charset="0"/>
                          <a:ea typeface="Sassoon Infant Rg" pitchFamily="50" charset="0"/>
                          <a:cs typeface="+mn-cs"/>
                        </a:rPr>
                        <a:t>What is Islam and how did it begin?</a:t>
                      </a:r>
                      <a:r>
                        <a:rPr lang="en-GB" sz="1400" b="1" i="0" kern="1200" dirty="0">
                          <a:solidFill>
                            <a:schemeClr val="lt1"/>
                          </a:solidFill>
                          <a:effectLst/>
                          <a:latin typeface="Sassoon Infant Rg" pitchFamily="50" charset="0"/>
                          <a:ea typeface="Sassoon Infant Rg" pitchFamily="50" charset="0"/>
                          <a:cs typeface="+mn-cs"/>
                        </a:rPr>
                        <a:t> </a:t>
                      </a:r>
                      <a:endParaRPr lang="en-US" sz="1400" b="1"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1736239">
                <a:tc>
                  <a:txBody>
                    <a:bodyPr/>
                    <a:lstStyle/>
                    <a:p>
                      <a:pPr>
                        <a:lnSpc>
                          <a:spcPct val="115000"/>
                        </a:lnSpc>
                        <a:spcAft>
                          <a:spcPts val="800"/>
                        </a:spcAft>
                      </a:pPr>
                      <a:r>
                        <a:rPr lang="en-GB" sz="900" b="0" i="0" dirty="0">
                          <a:solidFill>
                            <a:srgbClr val="000000"/>
                          </a:solidFill>
                          <a:effectLst/>
                          <a:latin typeface="Sassoon Infant Rg" pitchFamily="50" charset="0"/>
                          <a:ea typeface="Sassoon Infant Rg" pitchFamily="50" charset="0"/>
                        </a:rPr>
                        <a:t>Muslims believe that Muhammad (born in 570)  received revelations from God between 610 and 632; he gained followers, some of whom memorised the revelations and wrote them down.</a:t>
                      </a:r>
                      <a:endParaRPr lang="en-GB" sz="900" dirty="0">
                        <a:latin typeface="Sassoon Infant Rg" pitchFamily="50" charset="0"/>
                        <a:ea typeface="Sassoon Infant Rg" pitchFamily="50" charset="0"/>
                      </a:endParaRPr>
                    </a:p>
                    <a:p>
                      <a:pPr>
                        <a:lnSpc>
                          <a:spcPct val="115000"/>
                        </a:lnSpc>
                        <a:spcAft>
                          <a:spcPts val="800"/>
                        </a:spcAft>
                      </a:pPr>
                      <a:r>
                        <a:rPr lang="en-GB" sz="900" b="0" i="0" dirty="0">
                          <a:solidFill>
                            <a:srgbClr val="000000"/>
                          </a:solidFill>
                          <a:effectLst/>
                          <a:latin typeface="Sassoon Infant Rg" pitchFamily="50" charset="0"/>
                          <a:ea typeface="Sassoon Infant Rg" pitchFamily="50" charset="0"/>
                        </a:rPr>
                        <a:t>Muhammad believed and stated that all people were equal before God, a radical message that rulers of the time considered to be dangerous; Muhammad’s message of submission to one God, expectation of imminent last judgement and the importance of caring for those in need won followers; following years of military conflict between new followers of Islam and those previously in charge, Muhammad united the tribes of the Arabian peninsula before his death in 632.</a:t>
                      </a:r>
                    </a:p>
                    <a:p>
                      <a:pPr>
                        <a:lnSpc>
                          <a:spcPct val="115000"/>
                        </a:lnSpc>
                        <a:spcAft>
                          <a:spcPts val="800"/>
                        </a:spcAft>
                      </a:pPr>
                      <a:r>
                        <a:rPr lang="en-GB" sz="900" dirty="0">
                          <a:latin typeface="Sassoon Infant Rg" pitchFamily="50" charset="0"/>
                          <a:ea typeface="Sassoon Infant Rg" pitchFamily="50" charset="0"/>
                        </a:rPr>
                        <a:t>When Muhammad died,  Muslims struggled to agree who should be the next caliph. The first four caliphs appointed after this time came to represent an age of ‘pure Islam’. When the last, Ali, was assassinated in AD 661, the Umayyad dynasty of caliphs took over for nearly a century. After that began the reign of the Abbasid caliphs.</a:t>
                      </a:r>
                    </a:p>
                    <a:p>
                      <a:pPr>
                        <a:lnSpc>
                          <a:spcPct val="115000"/>
                        </a:lnSpc>
                        <a:spcAft>
                          <a:spcPts val="800"/>
                        </a:spcAft>
                      </a:pPr>
                      <a:r>
                        <a:rPr lang="en-GB" sz="900" b="0" i="0" dirty="0">
                          <a:solidFill>
                            <a:srgbClr val="000000"/>
                          </a:solidFill>
                          <a:effectLst/>
                          <a:latin typeface="Sassoon Infant Rg" pitchFamily="50" charset="0"/>
                          <a:ea typeface="Sassoon Infant Rg" pitchFamily="50" charset="0"/>
                        </a:rPr>
                        <a:t>Abbasid caliphate founded the city of Baghdad in 762; this city would go on to be the largest and most scientifically advanced in the world.</a:t>
                      </a: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1548408" y="302640"/>
            <a:ext cx="7454818" cy="307777"/>
          </a:xfrm>
          <a:prstGeom prst="rect">
            <a:avLst/>
          </a:prstGeom>
          <a:noFill/>
        </p:spPr>
        <p:txBody>
          <a:bodyPr wrap="square">
            <a:spAutoFit/>
          </a:bodyPr>
          <a:lstStyle/>
          <a:p>
            <a:r>
              <a:rPr lang="en-GB" sz="1400" b="1" i="0" u="sng" dirty="0">
                <a:solidFill>
                  <a:srgbClr val="000000"/>
                </a:solidFill>
                <a:effectLst/>
                <a:latin typeface="Sassoon Infant Rg" pitchFamily="50" charset="0"/>
                <a:ea typeface="Sassoon Infant Rg" pitchFamily="50" charset="0"/>
              </a:rPr>
              <a:t>Golden Age of Is</a:t>
            </a:r>
            <a:r>
              <a:rPr lang="en-GB" sz="1400" b="1" u="sng" dirty="0">
                <a:solidFill>
                  <a:srgbClr val="000000"/>
                </a:solidFill>
                <a:latin typeface="Sassoon Infant Rg" pitchFamily="50" charset="0"/>
                <a:ea typeface="Sassoon Infant Rg" pitchFamily="50" charset="0"/>
              </a:rPr>
              <a:t>lam: </a:t>
            </a:r>
            <a:r>
              <a:rPr lang="en-GB" sz="1400" b="1" i="0" u="sng" dirty="0">
                <a:solidFill>
                  <a:srgbClr val="000000"/>
                </a:solidFill>
                <a:effectLst/>
                <a:latin typeface="Sassoon Infant Rg" pitchFamily="50" charset="0"/>
                <a:ea typeface="Sassoon Infant Rg" pitchFamily="50" charset="0"/>
              </a:rPr>
              <a:t>Which Early Islamic achievements have affected our lives today?</a:t>
            </a:r>
            <a:endParaRPr lang="en-GB" sz="1400" b="1" u="sng" dirty="0">
              <a:latin typeface="Sassoon Infant Rg" pitchFamily="50" charset="0"/>
              <a:ea typeface="Sassoon Infant Rg" pitchFamily="50" charset="0"/>
            </a:endParaRPr>
          </a:p>
        </p:txBody>
      </p:sp>
      <p:graphicFrame>
        <p:nvGraphicFramePr>
          <p:cNvPr id="58" name="Table 57">
            <a:extLst>
              <a:ext uri="{FF2B5EF4-FFF2-40B4-BE49-F238E27FC236}">
                <a16:creationId xmlns:a16="http://schemas.microsoft.com/office/drawing/2014/main" id="{394E563C-34DD-62B5-204C-89391BC7447F}"/>
              </a:ext>
            </a:extLst>
          </p:cNvPr>
          <p:cNvGraphicFramePr>
            <a:graphicFrameLocks noGrp="1"/>
          </p:cNvGraphicFramePr>
          <p:nvPr>
            <p:extLst>
              <p:ext uri="{D42A27DB-BD31-4B8C-83A1-F6EECF244321}">
                <p14:modId xmlns:p14="http://schemas.microsoft.com/office/powerpoint/2010/main" val="2458183756"/>
              </p:ext>
            </p:extLst>
          </p:nvPr>
        </p:nvGraphicFramePr>
        <p:xfrm>
          <a:off x="8432126" y="338670"/>
          <a:ext cx="1382814" cy="211456"/>
        </p:xfrm>
        <a:graphic>
          <a:graphicData uri="http://schemas.openxmlformats.org/drawingml/2006/table">
            <a:tbl>
              <a:tblPr firstRow="1" bandRow="1">
                <a:tableStyleId>{F5AB1C69-6EDB-4FF4-983F-18BD219EF322}</a:tableStyleId>
              </a:tblPr>
              <a:tblGrid>
                <a:gridCol w="1382814">
                  <a:extLst>
                    <a:ext uri="{9D8B030D-6E8A-4147-A177-3AD203B41FA5}">
                      <a16:colId xmlns:a16="http://schemas.microsoft.com/office/drawing/2014/main" val="534861689"/>
                    </a:ext>
                  </a:extLst>
                </a:gridCol>
              </a:tblGrid>
              <a:tr h="1936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i="0" u="sng" kern="1200" dirty="0">
                          <a:solidFill>
                            <a:schemeClr val="lt1"/>
                          </a:solidFill>
                          <a:effectLst/>
                          <a:latin typeface="Sassoon Infant Rg" pitchFamily="50" charset="0"/>
                          <a:ea typeface="Sassoon Infant Rg" pitchFamily="50" charset="0"/>
                          <a:cs typeface="+mn-cs"/>
                        </a:rPr>
                        <a:t>HISTORICAL CONTEXT</a:t>
                      </a:r>
                      <a:endParaRPr lang="en-GB" sz="6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bl>
          </a:graphicData>
        </a:graphic>
      </p:graphicFrame>
      <p:sp>
        <p:nvSpPr>
          <p:cNvPr id="59" name="Rectangle 58">
            <a:extLst>
              <a:ext uri="{FF2B5EF4-FFF2-40B4-BE49-F238E27FC236}">
                <a16:creationId xmlns:a16="http://schemas.microsoft.com/office/drawing/2014/main" id="{0A089B96-FC2C-2091-5571-39E49D4009D2}"/>
              </a:ext>
            </a:extLst>
          </p:cNvPr>
          <p:cNvSpPr/>
          <p:nvPr/>
        </p:nvSpPr>
        <p:spPr>
          <a:xfrm rot="5400000">
            <a:off x="7192712" y="2610385"/>
            <a:ext cx="3923519" cy="135151"/>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60" name="Oval 59">
            <a:extLst>
              <a:ext uri="{FF2B5EF4-FFF2-40B4-BE49-F238E27FC236}">
                <a16:creationId xmlns:a16="http://schemas.microsoft.com/office/drawing/2014/main" id="{F285A141-BD24-3951-EEBF-6A7A43FC8532}"/>
              </a:ext>
            </a:extLst>
          </p:cNvPr>
          <p:cNvSpPr/>
          <p:nvPr/>
        </p:nvSpPr>
        <p:spPr>
          <a:xfrm>
            <a:off x="9465058" y="619171"/>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61" name="Oval 60">
            <a:extLst>
              <a:ext uri="{FF2B5EF4-FFF2-40B4-BE49-F238E27FC236}">
                <a16:creationId xmlns:a16="http://schemas.microsoft.com/office/drawing/2014/main" id="{07EA2DC4-C9C3-C0F5-107B-880A2B322B84}"/>
              </a:ext>
            </a:extLst>
          </p:cNvPr>
          <p:cNvSpPr/>
          <p:nvPr/>
        </p:nvSpPr>
        <p:spPr>
          <a:xfrm>
            <a:off x="9051998" y="707287"/>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62" name="Straight Connector 61">
            <a:extLst>
              <a:ext uri="{FF2B5EF4-FFF2-40B4-BE49-F238E27FC236}">
                <a16:creationId xmlns:a16="http://schemas.microsoft.com/office/drawing/2014/main" id="{D8E34A8D-2816-2DAC-66DA-C394CE36F0A8}"/>
              </a:ext>
            </a:extLst>
          </p:cNvPr>
          <p:cNvCxnSpPr>
            <a:cxnSpLocks/>
            <a:stCxn id="61" idx="6"/>
          </p:cNvCxnSpPr>
          <p:nvPr/>
        </p:nvCxnSpPr>
        <p:spPr>
          <a:xfrm>
            <a:off x="9229110" y="809575"/>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27" name="Oval 1026">
            <a:extLst>
              <a:ext uri="{FF2B5EF4-FFF2-40B4-BE49-F238E27FC236}">
                <a16:creationId xmlns:a16="http://schemas.microsoft.com/office/drawing/2014/main" id="{218503E5-64EE-C115-B7FD-1F9CC388D8F2}"/>
              </a:ext>
            </a:extLst>
          </p:cNvPr>
          <p:cNvSpPr/>
          <p:nvPr/>
        </p:nvSpPr>
        <p:spPr>
          <a:xfrm>
            <a:off x="9465058" y="1199883"/>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28" name="Oval 1027">
            <a:extLst>
              <a:ext uri="{FF2B5EF4-FFF2-40B4-BE49-F238E27FC236}">
                <a16:creationId xmlns:a16="http://schemas.microsoft.com/office/drawing/2014/main" id="{8ED33CFA-BA5F-7A4C-2F29-A6FEA0A84588}"/>
              </a:ext>
            </a:extLst>
          </p:cNvPr>
          <p:cNvSpPr/>
          <p:nvPr/>
        </p:nvSpPr>
        <p:spPr>
          <a:xfrm>
            <a:off x="9051998" y="1287999"/>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29" name="Straight Connector 1028">
            <a:extLst>
              <a:ext uri="{FF2B5EF4-FFF2-40B4-BE49-F238E27FC236}">
                <a16:creationId xmlns:a16="http://schemas.microsoft.com/office/drawing/2014/main" id="{BD3930FE-A4E0-4385-A14E-AAC3D1221771}"/>
              </a:ext>
            </a:extLst>
          </p:cNvPr>
          <p:cNvCxnSpPr>
            <a:cxnSpLocks/>
            <a:stCxn id="1028" idx="6"/>
          </p:cNvCxnSpPr>
          <p:nvPr/>
        </p:nvCxnSpPr>
        <p:spPr>
          <a:xfrm>
            <a:off x="9229110" y="1390287"/>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36" name="Oval 1035">
            <a:extLst>
              <a:ext uri="{FF2B5EF4-FFF2-40B4-BE49-F238E27FC236}">
                <a16:creationId xmlns:a16="http://schemas.microsoft.com/office/drawing/2014/main" id="{6496AE26-FB58-00BC-EF6E-E2B1AC644AEB}"/>
              </a:ext>
            </a:extLst>
          </p:cNvPr>
          <p:cNvSpPr/>
          <p:nvPr/>
        </p:nvSpPr>
        <p:spPr>
          <a:xfrm>
            <a:off x="9465058" y="1813225"/>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37" name="Oval 1036">
            <a:extLst>
              <a:ext uri="{FF2B5EF4-FFF2-40B4-BE49-F238E27FC236}">
                <a16:creationId xmlns:a16="http://schemas.microsoft.com/office/drawing/2014/main" id="{ABEBAD18-4D3F-D99D-2373-D09137A0436A}"/>
              </a:ext>
            </a:extLst>
          </p:cNvPr>
          <p:cNvSpPr/>
          <p:nvPr/>
        </p:nvSpPr>
        <p:spPr>
          <a:xfrm>
            <a:off x="9051998" y="1901341"/>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38" name="Straight Connector 1037">
            <a:extLst>
              <a:ext uri="{FF2B5EF4-FFF2-40B4-BE49-F238E27FC236}">
                <a16:creationId xmlns:a16="http://schemas.microsoft.com/office/drawing/2014/main" id="{30E1FB55-AE4D-7294-50FF-9EF7C55E9DB4}"/>
              </a:ext>
            </a:extLst>
          </p:cNvPr>
          <p:cNvCxnSpPr>
            <a:cxnSpLocks/>
            <a:stCxn id="1037" idx="6"/>
          </p:cNvCxnSpPr>
          <p:nvPr/>
        </p:nvCxnSpPr>
        <p:spPr>
          <a:xfrm>
            <a:off x="9229110" y="2003629"/>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39" name="Oval 1038">
            <a:extLst>
              <a:ext uri="{FF2B5EF4-FFF2-40B4-BE49-F238E27FC236}">
                <a16:creationId xmlns:a16="http://schemas.microsoft.com/office/drawing/2014/main" id="{8E9B4C5B-D33C-F555-D9CE-ACB0B8628547}"/>
              </a:ext>
            </a:extLst>
          </p:cNvPr>
          <p:cNvSpPr/>
          <p:nvPr/>
        </p:nvSpPr>
        <p:spPr>
          <a:xfrm>
            <a:off x="9465058" y="2388968"/>
            <a:ext cx="360202" cy="380809"/>
          </a:xfrm>
          <a:prstGeom prst="ellipse">
            <a:avLst/>
          </a:prstGeom>
          <a:solidFill>
            <a:schemeClr val="bg2">
              <a:lumMod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0" name="Oval 1039">
            <a:extLst>
              <a:ext uri="{FF2B5EF4-FFF2-40B4-BE49-F238E27FC236}">
                <a16:creationId xmlns:a16="http://schemas.microsoft.com/office/drawing/2014/main" id="{FA5CDDD9-22F3-D480-2460-85A926EBD25F}"/>
              </a:ext>
            </a:extLst>
          </p:cNvPr>
          <p:cNvSpPr/>
          <p:nvPr/>
        </p:nvSpPr>
        <p:spPr>
          <a:xfrm>
            <a:off x="9051998" y="2477084"/>
            <a:ext cx="177112" cy="204576"/>
          </a:xfrm>
          <a:prstGeom prst="ellipse">
            <a:avLst/>
          </a:prstGeom>
          <a:solidFill>
            <a:schemeClr val="bg2">
              <a:lumMod val="9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41" name="Straight Connector 1040">
            <a:extLst>
              <a:ext uri="{FF2B5EF4-FFF2-40B4-BE49-F238E27FC236}">
                <a16:creationId xmlns:a16="http://schemas.microsoft.com/office/drawing/2014/main" id="{83C110B6-9B17-0A0F-DE74-20B19B2D672F}"/>
              </a:ext>
            </a:extLst>
          </p:cNvPr>
          <p:cNvCxnSpPr>
            <a:cxnSpLocks/>
            <a:stCxn id="1040" idx="6"/>
          </p:cNvCxnSpPr>
          <p:nvPr/>
        </p:nvCxnSpPr>
        <p:spPr>
          <a:xfrm>
            <a:off x="9229110" y="2579372"/>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42" name="Oval 1041">
            <a:extLst>
              <a:ext uri="{FF2B5EF4-FFF2-40B4-BE49-F238E27FC236}">
                <a16:creationId xmlns:a16="http://schemas.microsoft.com/office/drawing/2014/main" id="{E6046BA9-2E39-8DB7-776E-99C6F18616B2}"/>
              </a:ext>
            </a:extLst>
          </p:cNvPr>
          <p:cNvSpPr/>
          <p:nvPr/>
        </p:nvSpPr>
        <p:spPr>
          <a:xfrm>
            <a:off x="9468460" y="2913807"/>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3" name="Oval 1042">
            <a:extLst>
              <a:ext uri="{FF2B5EF4-FFF2-40B4-BE49-F238E27FC236}">
                <a16:creationId xmlns:a16="http://schemas.microsoft.com/office/drawing/2014/main" id="{9217352C-4B83-E4A5-BDF1-D38204FD1864}"/>
              </a:ext>
            </a:extLst>
          </p:cNvPr>
          <p:cNvSpPr/>
          <p:nvPr/>
        </p:nvSpPr>
        <p:spPr>
          <a:xfrm>
            <a:off x="9055400" y="3001923"/>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44" name="Straight Connector 1043">
            <a:extLst>
              <a:ext uri="{FF2B5EF4-FFF2-40B4-BE49-F238E27FC236}">
                <a16:creationId xmlns:a16="http://schemas.microsoft.com/office/drawing/2014/main" id="{BB00AF38-BD19-0501-D6B9-4771C1EDA2B6}"/>
              </a:ext>
            </a:extLst>
          </p:cNvPr>
          <p:cNvCxnSpPr>
            <a:cxnSpLocks/>
            <a:stCxn id="1043" idx="6"/>
          </p:cNvCxnSpPr>
          <p:nvPr/>
        </p:nvCxnSpPr>
        <p:spPr>
          <a:xfrm>
            <a:off x="9232512" y="3104211"/>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45" name="Oval 1044">
            <a:extLst>
              <a:ext uri="{FF2B5EF4-FFF2-40B4-BE49-F238E27FC236}">
                <a16:creationId xmlns:a16="http://schemas.microsoft.com/office/drawing/2014/main" id="{2BF829CB-519E-AF5B-10B2-55A5A03AE28F}"/>
              </a:ext>
            </a:extLst>
          </p:cNvPr>
          <p:cNvSpPr/>
          <p:nvPr/>
        </p:nvSpPr>
        <p:spPr>
          <a:xfrm>
            <a:off x="9465058" y="3452819"/>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6" name="Oval 1045">
            <a:extLst>
              <a:ext uri="{FF2B5EF4-FFF2-40B4-BE49-F238E27FC236}">
                <a16:creationId xmlns:a16="http://schemas.microsoft.com/office/drawing/2014/main" id="{89CE2789-A6B0-F630-E3C5-C076B2AC738C}"/>
              </a:ext>
            </a:extLst>
          </p:cNvPr>
          <p:cNvSpPr/>
          <p:nvPr/>
        </p:nvSpPr>
        <p:spPr>
          <a:xfrm>
            <a:off x="9051998" y="3540935"/>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47" name="Straight Connector 1046">
            <a:extLst>
              <a:ext uri="{FF2B5EF4-FFF2-40B4-BE49-F238E27FC236}">
                <a16:creationId xmlns:a16="http://schemas.microsoft.com/office/drawing/2014/main" id="{71B3867B-0E6D-4792-6B3F-49A9989E8B26}"/>
              </a:ext>
            </a:extLst>
          </p:cNvPr>
          <p:cNvCxnSpPr>
            <a:cxnSpLocks/>
            <a:stCxn id="1046" idx="6"/>
          </p:cNvCxnSpPr>
          <p:nvPr/>
        </p:nvCxnSpPr>
        <p:spPr>
          <a:xfrm>
            <a:off x="9229110" y="3643223"/>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48" name="Oval 1047">
            <a:extLst>
              <a:ext uri="{FF2B5EF4-FFF2-40B4-BE49-F238E27FC236}">
                <a16:creationId xmlns:a16="http://schemas.microsoft.com/office/drawing/2014/main" id="{ED8FC340-36F2-8FBD-6855-C5333E3F1173}"/>
              </a:ext>
            </a:extLst>
          </p:cNvPr>
          <p:cNvSpPr/>
          <p:nvPr/>
        </p:nvSpPr>
        <p:spPr>
          <a:xfrm>
            <a:off x="12996957" y="2147169"/>
            <a:ext cx="102479" cy="11362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049" name="Oval 1048">
            <a:extLst>
              <a:ext uri="{FF2B5EF4-FFF2-40B4-BE49-F238E27FC236}">
                <a16:creationId xmlns:a16="http://schemas.microsoft.com/office/drawing/2014/main" id="{C329A895-F1B5-982A-A4A7-7B105E7C1B86}"/>
              </a:ext>
            </a:extLst>
          </p:cNvPr>
          <p:cNvSpPr/>
          <p:nvPr/>
        </p:nvSpPr>
        <p:spPr>
          <a:xfrm>
            <a:off x="9051998" y="4086534"/>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50" name="Straight Connector 1049">
            <a:extLst>
              <a:ext uri="{FF2B5EF4-FFF2-40B4-BE49-F238E27FC236}">
                <a16:creationId xmlns:a16="http://schemas.microsoft.com/office/drawing/2014/main" id="{F0DF94D7-F2A7-36EC-338D-B82504176889}"/>
              </a:ext>
            </a:extLst>
          </p:cNvPr>
          <p:cNvCxnSpPr>
            <a:cxnSpLocks/>
            <a:stCxn id="1049" idx="6"/>
          </p:cNvCxnSpPr>
          <p:nvPr/>
        </p:nvCxnSpPr>
        <p:spPr>
          <a:xfrm>
            <a:off x="9229110" y="4188822"/>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051" name="Oval 1050">
            <a:extLst>
              <a:ext uri="{FF2B5EF4-FFF2-40B4-BE49-F238E27FC236}">
                <a16:creationId xmlns:a16="http://schemas.microsoft.com/office/drawing/2014/main" id="{BA163DFD-BED2-04E9-DBB6-CF8138E1F90B}"/>
              </a:ext>
            </a:extLst>
          </p:cNvPr>
          <p:cNvSpPr/>
          <p:nvPr/>
        </p:nvSpPr>
        <p:spPr>
          <a:xfrm>
            <a:off x="9465058" y="4551602"/>
            <a:ext cx="360202" cy="380809"/>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sp>
        <p:nvSpPr>
          <p:cNvPr id="1052" name="Oval 1051">
            <a:extLst>
              <a:ext uri="{FF2B5EF4-FFF2-40B4-BE49-F238E27FC236}">
                <a16:creationId xmlns:a16="http://schemas.microsoft.com/office/drawing/2014/main" id="{DFB770B1-B527-C86D-34FE-5169CB8C6A15}"/>
              </a:ext>
            </a:extLst>
          </p:cNvPr>
          <p:cNvSpPr/>
          <p:nvPr/>
        </p:nvSpPr>
        <p:spPr>
          <a:xfrm>
            <a:off x="9061755" y="4639676"/>
            <a:ext cx="177112" cy="204576"/>
          </a:xfrm>
          <a:prstGeom prst="ellipse">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053" name="Straight Connector 1052">
            <a:extLst>
              <a:ext uri="{FF2B5EF4-FFF2-40B4-BE49-F238E27FC236}">
                <a16:creationId xmlns:a16="http://schemas.microsoft.com/office/drawing/2014/main" id="{75BB5B74-6D5A-B4EA-9D2B-038C4593A144}"/>
              </a:ext>
            </a:extLst>
          </p:cNvPr>
          <p:cNvCxnSpPr>
            <a:cxnSpLocks/>
            <a:stCxn id="1052" idx="6"/>
          </p:cNvCxnSpPr>
          <p:nvPr/>
        </p:nvCxnSpPr>
        <p:spPr>
          <a:xfrm>
            <a:off x="9238867" y="4741964"/>
            <a:ext cx="235948" cy="0"/>
          </a:xfrm>
          <a:prstGeom prst="line">
            <a:avLst/>
          </a:prstGeom>
          <a:ln w="28575"/>
        </p:spPr>
        <p:style>
          <a:lnRef idx="1">
            <a:schemeClr val="dk1"/>
          </a:lnRef>
          <a:fillRef idx="0">
            <a:schemeClr val="dk1"/>
          </a:fillRef>
          <a:effectRef idx="0">
            <a:schemeClr val="dk1"/>
          </a:effectRef>
          <a:fontRef idx="minor">
            <a:schemeClr val="tx1"/>
          </a:fontRef>
        </p:style>
      </p:cxnSp>
      <p:pic>
        <p:nvPicPr>
          <p:cNvPr id="52" name="Picture 51">
            <a:extLst>
              <a:ext uri="{FF2B5EF4-FFF2-40B4-BE49-F238E27FC236}">
                <a16:creationId xmlns:a16="http://schemas.microsoft.com/office/drawing/2014/main" id="{3A783D12-E542-45A8-44C0-B78CDBB3D28A}"/>
              </a:ext>
            </a:extLst>
          </p:cNvPr>
          <p:cNvPicPr>
            <a:picLocks noChangeAspect="1"/>
          </p:cNvPicPr>
          <p:nvPr/>
        </p:nvPicPr>
        <p:blipFill>
          <a:blip r:embed="rId3">
            <a:clrChange>
              <a:clrFrom>
                <a:srgbClr val="F4F4F6"/>
              </a:clrFrom>
              <a:clrTo>
                <a:srgbClr val="F4F4F6">
                  <a:alpha val="0"/>
                </a:srgbClr>
              </a:clrTo>
            </a:clrChange>
          </a:blip>
          <a:stretch>
            <a:fillRect/>
          </a:stretch>
        </p:blipFill>
        <p:spPr>
          <a:xfrm>
            <a:off x="9522810" y="4053365"/>
            <a:ext cx="262928" cy="257739"/>
          </a:xfrm>
          <a:prstGeom prst="rect">
            <a:avLst/>
          </a:prstGeom>
        </p:spPr>
      </p:pic>
      <p:pic>
        <p:nvPicPr>
          <p:cNvPr id="9" name="Picture 8">
            <a:extLst>
              <a:ext uri="{FF2B5EF4-FFF2-40B4-BE49-F238E27FC236}">
                <a16:creationId xmlns:a16="http://schemas.microsoft.com/office/drawing/2014/main" id="{9817AE36-6BAB-930F-D6B6-D2FD9DA4396A}"/>
              </a:ext>
            </a:extLst>
          </p:cNvPr>
          <p:cNvPicPr>
            <a:picLocks noChangeAspect="1"/>
          </p:cNvPicPr>
          <p:nvPr/>
        </p:nvPicPr>
        <p:blipFill>
          <a:blip r:embed="rId4">
            <a:clrChange>
              <a:clrFrom>
                <a:srgbClr val="F4F4F6"/>
              </a:clrFrom>
              <a:clrTo>
                <a:srgbClr val="F4F4F6">
                  <a:alpha val="0"/>
                </a:srgbClr>
              </a:clrTo>
            </a:clrChange>
          </a:blip>
          <a:stretch>
            <a:fillRect/>
          </a:stretch>
        </p:blipFill>
        <p:spPr>
          <a:xfrm>
            <a:off x="9522810" y="1265068"/>
            <a:ext cx="235058" cy="254389"/>
          </a:xfrm>
          <a:prstGeom prst="rect">
            <a:avLst/>
          </a:prstGeom>
        </p:spPr>
      </p:pic>
      <p:pic>
        <p:nvPicPr>
          <p:cNvPr id="1055" name="Picture 1054">
            <a:extLst>
              <a:ext uri="{FF2B5EF4-FFF2-40B4-BE49-F238E27FC236}">
                <a16:creationId xmlns:a16="http://schemas.microsoft.com/office/drawing/2014/main" id="{2AE598AB-705F-E4DE-9A02-F5E4BDB70EC0}"/>
              </a:ext>
            </a:extLst>
          </p:cNvPr>
          <p:cNvPicPr>
            <a:picLocks noChangeAspect="1"/>
          </p:cNvPicPr>
          <p:nvPr/>
        </p:nvPicPr>
        <p:blipFill>
          <a:blip r:embed="rId5">
            <a:clrChange>
              <a:clrFrom>
                <a:srgbClr val="F4F4F6"/>
              </a:clrFrom>
              <a:clrTo>
                <a:srgbClr val="F4F4F6">
                  <a:alpha val="0"/>
                </a:srgbClr>
              </a:clrTo>
            </a:clrChange>
          </a:blip>
          <a:stretch>
            <a:fillRect/>
          </a:stretch>
        </p:blipFill>
        <p:spPr>
          <a:xfrm>
            <a:off x="9490735" y="671177"/>
            <a:ext cx="299207" cy="262494"/>
          </a:xfrm>
          <a:prstGeom prst="rect">
            <a:avLst/>
          </a:prstGeom>
        </p:spPr>
      </p:pic>
      <p:pic>
        <p:nvPicPr>
          <p:cNvPr id="1057" name="Picture 1056">
            <a:extLst>
              <a:ext uri="{FF2B5EF4-FFF2-40B4-BE49-F238E27FC236}">
                <a16:creationId xmlns:a16="http://schemas.microsoft.com/office/drawing/2014/main" id="{E8656856-65DE-6C9C-0BAB-7F1785224CBD}"/>
              </a:ext>
            </a:extLst>
          </p:cNvPr>
          <p:cNvPicPr>
            <a:picLocks noChangeAspect="1"/>
          </p:cNvPicPr>
          <p:nvPr/>
        </p:nvPicPr>
        <p:blipFill>
          <a:blip r:embed="rId6">
            <a:clrChange>
              <a:clrFrom>
                <a:srgbClr val="F4F4F6"/>
              </a:clrFrom>
              <a:clrTo>
                <a:srgbClr val="F4F4F6">
                  <a:alpha val="0"/>
                </a:srgbClr>
              </a:clrTo>
            </a:clrChange>
          </a:blip>
          <a:stretch>
            <a:fillRect/>
          </a:stretch>
        </p:blipFill>
        <p:spPr>
          <a:xfrm>
            <a:off x="9490061" y="1862107"/>
            <a:ext cx="313124" cy="280428"/>
          </a:xfrm>
          <a:prstGeom prst="rect">
            <a:avLst/>
          </a:prstGeom>
        </p:spPr>
      </p:pic>
      <p:pic>
        <p:nvPicPr>
          <p:cNvPr id="1061" name="Picture 1060">
            <a:extLst>
              <a:ext uri="{FF2B5EF4-FFF2-40B4-BE49-F238E27FC236}">
                <a16:creationId xmlns:a16="http://schemas.microsoft.com/office/drawing/2014/main" id="{7C83B227-CB75-D2CF-ED3D-A763B6F412F5}"/>
              </a:ext>
            </a:extLst>
          </p:cNvPr>
          <p:cNvPicPr>
            <a:picLocks noChangeAspect="1"/>
          </p:cNvPicPr>
          <p:nvPr/>
        </p:nvPicPr>
        <p:blipFill>
          <a:blip r:embed="rId7">
            <a:clrChange>
              <a:clrFrom>
                <a:srgbClr val="F4F4F6"/>
              </a:clrFrom>
              <a:clrTo>
                <a:srgbClr val="F4F4F6">
                  <a:alpha val="0"/>
                </a:srgbClr>
              </a:clrTo>
            </a:clrChange>
          </a:blip>
          <a:stretch>
            <a:fillRect/>
          </a:stretch>
        </p:blipFill>
        <p:spPr>
          <a:xfrm>
            <a:off x="9530586" y="2972217"/>
            <a:ext cx="235949" cy="292334"/>
          </a:xfrm>
          <a:prstGeom prst="rect">
            <a:avLst/>
          </a:prstGeom>
        </p:spPr>
      </p:pic>
      <p:pic>
        <p:nvPicPr>
          <p:cNvPr id="1063" name="Picture 1062">
            <a:extLst>
              <a:ext uri="{FF2B5EF4-FFF2-40B4-BE49-F238E27FC236}">
                <a16:creationId xmlns:a16="http://schemas.microsoft.com/office/drawing/2014/main" id="{5B99D5D1-9799-6159-C7DE-3046BA794901}"/>
              </a:ext>
            </a:extLst>
          </p:cNvPr>
          <p:cNvPicPr>
            <a:picLocks noChangeAspect="1"/>
          </p:cNvPicPr>
          <p:nvPr/>
        </p:nvPicPr>
        <p:blipFill>
          <a:blip r:embed="rId8">
            <a:clrChange>
              <a:clrFrom>
                <a:srgbClr val="F4F4F6"/>
              </a:clrFrom>
              <a:clrTo>
                <a:srgbClr val="F4F4F6">
                  <a:alpha val="0"/>
                </a:srgbClr>
              </a:clrTo>
            </a:clrChange>
          </a:blip>
          <a:stretch>
            <a:fillRect/>
          </a:stretch>
        </p:blipFill>
        <p:spPr>
          <a:xfrm>
            <a:off x="9465058" y="3473449"/>
            <a:ext cx="353140" cy="360179"/>
          </a:xfrm>
          <a:prstGeom prst="rect">
            <a:avLst/>
          </a:prstGeom>
        </p:spPr>
      </p:pic>
      <p:pic>
        <p:nvPicPr>
          <p:cNvPr id="1065" name="Picture 1064">
            <a:extLst>
              <a:ext uri="{FF2B5EF4-FFF2-40B4-BE49-F238E27FC236}">
                <a16:creationId xmlns:a16="http://schemas.microsoft.com/office/drawing/2014/main" id="{667D5CD6-9694-69ED-481E-9266B8D79CC4}"/>
              </a:ext>
            </a:extLst>
          </p:cNvPr>
          <p:cNvPicPr>
            <a:picLocks noChangeAspect="1"/>
          </p:cNvPicPr>
          <p:nvPr/>
        </p:nvPicPr>
        <p:blipFill>
          <a:blip r:embed="rId9">
            <a:clrChange>
              <a:clrFrom>
                <a:srgbClr val="F4F4F6"/>
              </a:clrFrom>
              <a:clrTo>
                <a:srgbClr val="F4F4F6">
                  <a:alpha val="0"/>
                </a:srgbClr>
              </a:clrTo>
            </a:clrChange>
          </a:blip>
          <a:stretch>
            <a:fillRect/>
          </a:stretch>
        </p:blipFill>
        <p:spPr>
          <a:xfrm>
            <a:off x="9482082" y="4606128"/>
            <a:ext cx="326153" cy="312206"/>
          </a:xfrm>
          <a:prstGeom prst="rect">
            <a:avLst/>
          </a:prstGeom>
        </p:spPr>
      </p:pic>
      <p:sp>
        <p:nvSpPr>
          <p:cNvPr id="1066" name="TextBox 1065">
            <a:extLst>
              <a:ext uri="{FF2B5EF4-FFF2-40B4-BE49-F238E27FC236}">
                <a16:creationId xmlns:a16="http://schemas.microsoft.com/office/drawing/2014/main" id="{C6E830C6-88CD-9156-1DC9-EAEABBD628E9}"/>
              </a:ext>
            </a:extLst>
          </p:cNvPr>
          <p:cNvSpPr txBox="1"/>
          <p:nvPr/>
        </p:nvSpPr>
        <p:spPr>
          <a:xfrm>
            <a:off x="8291371" y="670946"/>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Celts</a:t>
            </a:r>
          </a:p>
          <a:p>
            <a:pPr algn="ctr"/>
            <a:r>
              <a:rPr lang="en-GB" sz="1000" b="1" dirty="0">
                <a:latin typeface="Sassoon Infant Rg" pitchFamily="50" charset="0"/>
                <a:ea typeface="Sassoon Infant Rg" pitchFamily="50" charset="0"/>
              </a:rPr>
              <a:t>800BC</a:t>
            </a:r>
          </a:p>
        </p:txBody>
      </p:sp>
      <p:sp>
        <p:nvSpPr>
          <p:cNvPr id="1067" name="TextBox 1066">
            <a:extLst>
              <a:ext uri="{FF2B5EF4-FFF2-40B4-BE49-F238E27FC236}">
                <a16:creationId xmlns:a16="http://schemas.microsoft.com/office/drawing/2014/main" id="{3559FAFC-8956-D629-B459-3FD509F469CE}"/>
              </a:ext>
            </a:extLst>
          </p:cNvPr>
          <p:cNvSpPr txBox="1"/>
          <p:nvPr/>
        </p:nvSpPr>
        <p:spPr>
          <a:xfrm>
            <a:off x="8298072" y="1156089"/>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Romans</a:t>
            </a:r>
          </a:p>
          <a:p>
            <a:pPr algn="ctr"/>
            <a:r>
              <a:rPr lang="en-GB" sz="1000" b="1" dirty="0">
                <a:latin typeface="Sassoon Infant Rg" pitchFamily="50" charset="0"/>
                <a:ea typeface="Sassoon Infant Rg" pitchFamily="50" charset="0"/>
              </a:rPr>
              <a:t>AD 43</a:t>
            </a:r>
          </a:p>
        </p:txBody>
      </p:sp>
      <p:sp>
        <p:nvSpPr>
          <p:cNvPr id="1068" name="TextBox 1067">
            <a:extLst>
              <a:ext uri="{FF2B5EF4-FFF2-40B4-BE49-F238E27FC236}">
                <a16:creationId xmlns:a16="http://schemas.microsoft.com/office/drawing/2014/main" id="{C8E77CE2-3211-562C-D31B-D04BA4D29ACA}"/>
              </a:ext>
            </a:extLst>
          </p:cNvPr>
          <p:cNvSpPr txBox="1"/>
          <p:nvPr/>
        </p:nvSpPr>
        <p:spPr>
          <a:xfrm>
            <a:off x="8284677" y="1809271"/>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Saxons</a:t>
            </a:r>
          </a:p>
          <a:p>
            <a:pPr algn="ctr"/>
            <a:r>
              <a:rPr lang="en-GB" sz="1000" b="1" dirty="0">
                <a:latin typeface="Sassoon Infant Rg" pitchFamily="50" charset="0"/>
                <a:ea typeface="Sassoon Infant Rg" pitchFamily="50" charset="0"/>
              </a:rPr>
              <a:t>AD 450</a:t>
            </a:r>
          </a:p>
        </p:txBody>
      </p:sp>
      <p:sp>
        <p:nvSpPr>
          <p:cNvPr id="1069" name="TextBox 1068">
            <a:extLst>
              <a:ext uri="{FF2B5EF4-FFF2-40B4-BE49-F238E27FC236}">
                <a16:creationId xmlns:a16="http://schemas.microsoft.com/office/drawing/2014/main" id="{F1C46558-9690-3AE1-9B17-627CDE328F85}"/>
              </a:ext>
            </a:extLst>
          </p:cNvPr>
          <p:cNvSpPr txBox="1"/>
          <p:nvPr/>
        </p:nvSpPr>
        <p:spPr>
          <a:xfrm>
            <a:off x="8270634" y="2372231"/>
            <a:ext cx="924764" cy="553998"/>
          </a:xfrm>
          <a:prstGeom prst="rect">
            <a:avLst/>
          </a:prstGeom>
          <a:noFill/>
        </p:spPr>
        <p:txBody>
          <a:bodyPr wrap="square">
            <a:spAutoFit/>
          </a:bodyPr>
          <a:lstStyle/>
          <a:p>
            <a:pPr algn="ctr"/>
            <a:r>
              <a:rPr lang="en-GB" sz="1000" b="1" dirty="0">
                <a:latin typeface="Sassoon Infant Rg" pitchFamily="50" charset="0"/>
                <a:ea typeface="Sassoon Infant Rg" pitchFamily="50" charset="0"/>
              </a:rPr>
              <a:t>Early Islamic civilisation</a:t>
            </a:r>
          </a:p>
          <a:p>
            <a:pPr algn="ctr"/>
            <a:r>
              <a:rPr lang="en-GB" sz="1000" b="1" dirty="0">
                <a:latin typeface="Sassoon Infant Rg" pitchFamily="50" charset="0"/>
                <a:ea typeface="Sassoon Infant Rg" pitchFamily="50" charset="0"/>
              </a:rPr>
              <a:t>AD 750</a:t>
            </a:r>
          </a:p>
        </p:txBody>
      </p:sp>
      <p:sp>
        <p:nvSpPr>
          <p:cNvPr id="1070" name="TextBox 1069">
            <a:extLst>
              <a:ext uri="{FF2B5EF4-FFF2-40B4-BE49-F238E27FC236}">
                <a16:creationId xmlns:a16="http://schemas.microsoft.com/office/drawing/2014/main" id="{212807DF-7210-027B-1519-61EA1432B99E}"/>
              </a:ext>
            </a:extLst>
          </p:cNvPr>
          <p:cNvSpPr txBox="1"/>
          <p:nvPr/>
        </p:nvSpPr>
        <p:spPr>
          <a:xfrm>
            <a:off x="8277649" y="2904156"/>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Normans</a:t>
            </a:r>
          </a:p>
          <a:p>
            <a:pPr algn="ctr"/>
            <a:r>
              <a:rPr lang="en-GB" sz="1000" b="1" dirty="0">
                <a:latin typeface="Sassoon Infant Rg" pitchFamily="50" charset="0"/>
                <a:ea typeface="Sassoon Infant Rg" pitchFamily="50" charset="0"/>
              </a:rPr>
              <a:t>1066</a:t>
            </a:r>
          </a:p>
        </p:txBody>
      </p:sp>
      <p:sp>
        <p:nvSpPr>
          <p:cNvPr id="1071" name="TextBox 1070">
            <a:extLst>
              <a:ext uri="{FF2B5EF4-FFF2-40B4-BE49-F238E27FC236}">
                <a16:creationId xmlns:a16="http://schemas.microsoft.com/office/drawing/2014/main" id="{E97AFD68-1005-766D-C6CD-FBC170C236F9}"/>
              </a:ext>
            </a:extLst>
          </p:cNvPr>
          <p:cNvSpPr txBox="1"/>
          <p:nvPr/>
        </p:nvSpPr>
        <p:spPr>
          <a:xfrm>
            <a:off x="8298072" y="3443168"/>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Tudors</a:t>
            </a:r>
          </a:p>
          <a:p>
            <a:pPr algn="ctr"/>
            <a:r>
              <a:rPr lang="en-GB" sz="1000" b="1" dirty="0">
                <a:latin typeface="Sassoon Infant Rg" pitchFamily="50" charset="0"/>
                <a:ea typeface="Sassoon Infant Rg" pitchFamily="50" charset="0"/>
              </a:rPr>
              <a:t>1485</a:t>
            </a:r>
          </a:p>
        </p:txBody>
      </p:sp>
      <p:sp>
        <p:nvSpPr>
          <p:cNvPr id="1072" name="TextBox 1071">
            <a:extLst>
              <a:ext uri="{FF2B5EF4-FFF2-40B4-BE49-F238E27FC236}">
                <a16:creationId xmlns:a16="http://schemas.microsoft.com/office/drawing/2014/main" id="{BD3FFC0E-11A8-F2DE-0C3D-20DADD125656}"/>
              </a:ext>
            </a:extLst>
          </p:cNvPr>
          <p:cNvSpPr txBox="1"/>
          <p:nvPr/>
        </p:nvSpPr>
        <p:spPr>
          <a:xfrm>
            <a:off x="8299872" y="3977659"/>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Victorians</a:t>
            </a:r>
          </a:p>
          <a:p>
            <a:pPr algn="ctr"/>
            <a:r>
              <a:rPr lang="en-GB" sz="1000" b="1" dirty="0">
                <a:latin typeface="Sassoon Infant Rg" pitchFamily="50" charset="0"/>
                <a:ea typeface="Sassoon Infant Rg" pitchFamily="50" charset="0"/>
              </a:rPr>
              <a:t>1837</a:t>
            </a:r>
          </a:p>
        </p:txBody>
      </p:sp>
      <p:sp>
        <p:nvSpPr>
          <p:cNvPr id="1073" name="TextBox 1072">
            <a:extLst>
              <a:ext uri="{FF2B5EF4-FFF2-40B4-BE49-F238E27FC236}">
                <a16:creationId xmlns:a16="http://schemas.microsoft.com/office/drawing/2014/main" id="{A4B60D17-E4FF-930E-65B2-6DB83D62C0DF}"/>
              </a:ext>
            </a:extLst>
          </p:cNvPr>
          <p:cNvSpPr txBox="1"/>
          <p:nvPr/>
        </p:nvSpPr>
        <p:spPr>
          <a:xfrm>
            <a:off x="8304427" y="4548624"/>
            <a:ext cx="845884"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WWII</a:t>
            </a:r>
          </a:p>
          <a:p>
            <a:pPr algn="ctr"/>
            <a:r>
              <a:rPr lang="en-GB" sz="1000" b="1" dirty="0">
                <a:latin typeface="Sassoon Infant Rg" pitchFamily="50" charset="0"/>
                <a:ea typeface="Sassoon Infant Rg" pitchFamily="50" charset="0"/>
              </a:rPr>
              <a:t>1939</a:t>
            </a:r>
          </a:p>
        </p:txBody>
      </p:sp>
      <p:graphicFrame>
        <p:nvGraphicFramePr>
          <p:cNvPr id="8" name="Table 7">
            <a:extLst>
              <a:ext uri="{FF2B5EF4-FFF2-40B4-BE49-F238E27FC236}">
                <a16:creationId xmlns:a16="http://schemas.microsoft.com/office/drawing/2014/main" id="{81209F17-E599-47C6-B412-35863CFA040D}"/>
              </a:ext>
            </a:extLst>
          </p:cNvPr>
          <p:cNvGraphicFramePr>
            <a:graphicFrameLocks noGrp="1"/>
          </p:cNvGraphicFramePr>
          <p:nvPr>
            <p:extLst>
              <p:ext uri="{D42A27DB-BD31-4B8C-83A1-F6EECF244321}">
                <p14:modId xmlns:p14="http://schemas.microsoft.com/office/powerpoint/2010/main" val="3724013880"/>
              </p:ext>
            </p:extLst>
          </p:nvPr>
        </p:nvGraphicFramePr>
        <p:xfrm>
          <a:off x="58402" y="4193374"/>
          <a:ext cx="3428813" cy="2462977"/>
        </p:xfrm>
        <a:graphic>
          <a:graphicData uri="http://schemas.openxmlformats.org/drawingml/2006/table">
            <a:tbl>
              <a:tblPr firstRow="1" bandRow="1">
                <a:tableStyleId>{F5AB1C69-6EDB-4FF4-983F-18BD219EF322}</a:tableStyleId>
              </a:tblPr>
              <a:tblGrid>
                <a:gridCol w="3428813">
                  <a:extLst>
                    <a:ext uri="{9D8B030D-6E8A-4147-A177-3AD203B41FA5}">
                      <a16:colId xmlns:a16="http://schemas.microsoft.com/office/drawing/2014/main" val="20001"/>
                    </a:ext>
                  </a:extLst>
                </a:gridCol>
              </a:tblGrid>
              <a:tr h="273161">
                <a:tc>
                  <a:txBody>
                    <a:bodyPr/>
                    <a:lstStyle/>
                    <a:p>
                      <a:r>
                        <a:rPr lang="en-GB" sz="1400" b="1" i="0" u="sng" kern="1200" dirty="0">
                          <a:solidFill>
                            <a:schemeClr val="lt1"/>
                          </a:solidFill>
                          <a:effectLst/>
                          <a:latin typeface="Sassoon Infant Rg" pitchFamily="50" charset="0"/>
                          <a:ea typeface="Sassoon Infant Rg" pitchFamily="50" charset="0"/>
                          <a:cs typeface="+mn-cs"/>
                        </a:rPr>
                        <a:t>KQ2: How did Baghdad </a:t>
                      </a:r>
                      <a:r>
                        <a:rPr lang="en-GB" sz="1400" b="1" i="0" u="sng" kern="1200">
                          <a:solidFill>
                            <a:schemeClr val="lt1"/>
                          </a:solidFill>
                          <a:effectLst/>
                          <a:latin typeface="Sassoon Infant Rg" pitchFamily="50" charset="0"/>
                          <a:ea typeface="Sassoon Infant Rg" pitchFamily="50" charset="0"/>
                          <a:cs typeface="+mn-cs"/>
                        </a:rPr>
                        <a:t>develop into </a:t>
                      </a:r>
                      <a:r>
                        <a:rPr lang="en-GB" sz="1400" b="1" i="0" u="sng" kern="1200" dirty="0">
                          <a:solidFill>
                            <a:schemeClr val="lt1"/>
                          </a:solidFill>
                          <a:effectLst/>
                          <a:latin typeface="Sassoon Infant Rg" pitchFamily="50" charset="0"/>
                          <a:ea typeface="Sassoon Infant Rg" pitchFamily="50" charset="0"/>
                          <a:cs typeface="+mn-cs"/>
                        </a:rPr>
                        <a:t>a significant city?</a:t>
                      </a:r>
                      <a:endParaRPr lang="en-US" sz="1400" b="1"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1268166">
                <a:tc>
                  <a:txBody>
                    <a:bodyPr/>
                    <a:lstStyle/>
                    <a:p>
                      <a:pPr fontAlgn="base">
                        <a:lnSpc>
                          <a:spcPct val="115000"/>
                        </a:lnSpc>
                      </a:pPr>
                      <a:r>
                        <a:rPr lang="en-GB" sz="900" b="0" i="0" dirty="0">
                          <a:solidFill>
                            <a:srgbClr val="000000"/>
                          </a:solidFill>
                          <a:effectLst/>
                          <a:latin typeface="Sassoon Infant Rg" pitchFamily="50" charset="0"/>
                          <a:ea typeface="Sassoon Infant Rg" pitchFamily="50" charset="0"/>
                        </a:rPr>
                        <a:t>Baghdad is located in the heart of Mesopotamia, beside the Tigris river; like the ancient civilisations, the location on a river floodplain ensured access to water for agriculture (through irrigation) and for drinking.</a:t>
                      </a:r>
                    </a:p>
                    <a:p>
                      <a:pPr fontAlgn="base">
                        <a:lnSpc>
                          <a:spcPct val="115000"/>
                        </a:lnSpc>
                      </a:pPr>
                      <a:endParaRPr lang="en-GB" sz="900" b="0" i="0" dirty="0">
                        <a:solidFill>
                          <a:srgbClr val="000000"/>
                        </a:solidFill>
                        <a:effectLst/>
                        <a:latin typeface="Sassoon Infant Rg" pitchFamily="50" charset="0"/>
                        <a:ea typeface="Sassoon Infant Rg" pitchFamily="50" charset="0"/>
                      </a:endParaRPr>
                    </a:p>
                    <a:p>
                      <a:pPr fontAlgn="base">
                        <a:lnSpc>
                          <a:spcPct val="115000"/>
                        </a:lnSpc>
                      </a:pPr>
                      <a:r>
                        <a:rPr lang="en-GB" sz="900" b="0" i="0" dirty="0">
                          <a:solidFill>
                            <a:srgbClr val="000000"/>
                          </a:solidFill>
                          <a:effectLst/>
                          <a:latin typeface="Sassoon Infant Rg" pitchFamily="50" charset="0"/>
                          <a:ea typeface="Sassoon Infant Rg" pitchFamily="50" charset="0"/>
                        </a:rPr>
                        <a:t>Baghdad was designed and built between and 762 and 766 on the orders of the Abbasid caliph al-Mansur to be the official residence of his court; it was a round city, in tribute to the work of the Greek mathematician Euclid who al-Mansur is said to have admired. </a:t>
                      </a:r>
                    </a:p>
                    <a:p>
                      <a:pPr fontAlgn="base">
                        <a:lnSpc>
                          <a:spcPct val="115000"/>
                        </a:lnSpc>
                      </a:pPr>
                      <a:endParaRPr lang="en-GB" sz="900" b="0" i="0" dirty="0">
                        <a:solidFill>
                          <a:srgbClr val="000000"/>
                        </a:solidFill>
                        <a:effectLst/>
                        <a:latin typeface="Sassoon Infant Rg" pitchFamily="50" charset="0"/>
                        <a:ea typeface="Sassoon Infant Rg" pitchFamily="50" charset="0"/>
                      </a:endParaRPr>
                    </a:p>
                    <a:p>
                      <a:pPr fontAlgn="base">
                        <a:lnSpc>
                          <a:spcPct val="115000"/>
                        </a:lnSpc>
                      </a:pPr>
                      <a:r>
                        <a:rPr lang="en-GB" sz="900" b="0" i="0" dirty="0">
                          <a:solidFill>
                            <a:srgbClr val="000000"/>
                          </a:solidFill>
                          <a:effectLst/>
                          <a:latin typeface="Sassoon Infant Rg" pitchFamily="50" charset="0"/>
                          <a:ea typeface="Sassoon Infant Rg" pitchFamily="50" charset="0"/>
                        </a:rPr>
                        <a:t>Baghdad became the largest city in the world and a leader in science, astronomy, poetry, mathematics, history, law and philosophy.</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0" name="Table 9">
            <a:extLst>
              <a:ext uri="{FF2B5EF4-FFF2-40B4-BE49-F238E27FC236}">
                <a16:creationId xmlns:a16="http://schemas.microsoft.com/office/drawing/2014/main" id="{CB92ED86-611A-5072-4228-99273FFD41B7}"/>
              </a:ext>
            </a:extLst>
          </p:cNvPr>
          <p:cNvGraphicFramePr>
            <a:graphicFrameLocks noGrp="1"/>
          </p:cNvGraphicFramePr>
          <p:nvPr>
            <p:extLst>
              <p:ext uri="{D42A27DB-BD31-4B8C-83A1-F6EECF244321}">
                <p14:modId xmlns:p14="http://schemas.microsoft.com/office/powerpoint/2010/main" val="1880585916"/>
              </p:ext>
            </p:extLst>
          </p:nvPr>
        </p:nvGraphicFramePr>
        <p:xfrm>
          <a:off x="3538796" y="631082"/>
          <a:ext cx="4641302" cy="2778445"/>
        </p:xfrm>
        <a:graphic>
          <a:graphicData uri="http://schemas.openxmlformats.org/drawingml/2006/table">
            <a:tbl>
              <a:tblPr firstRow="1" bandRow="1">
                <a:tableStyleId>{F5AB1C69-6EDB-4FF4-983F-18BD219EF322}</a:tableStyleId>
              </a:tblPr>
              <a:tblGrid>
                <a:gridCol w="4641302">
                  <a:extLst>
                    <a:ext uri="{9D8B030D-6E8A-4147-A177-3AD203B41FA5}">
                      <a16:colId xmlns:a16="http://schemas.microsoft.com/office/drawing/2014/main" val="20001"/>
                    </a:ext>
                  </a:extLst>
                </a:gridCol>
              </a:tblGrid>
              <a:tr h="468560">
                <a:tc>
                  <a:txBody>
                    <a:bodyPr/>
                    <a:lstStyle/>
                    <a:p>
                      <a:r>
                        <a:rPr lang="en-US" sz="1400" b="1" u="sng" dirty="0">
                          <a:latin typeface="Sassoon Infant Rg" pitchFamily="50" charset="0"/>
                          <a:ea typeface="Sassoon Infant Rg" pitchFamily="50" charset="0"/>
                        </a:rPr>
                        <a:t>KQ3: </a:t>
                      </a:r>
                      <a:r>
                        <a:rPr lang="en-GB" sz="1400" b="1" i="0" u="sng" kern="1200" dirty="0">
                          <a:solidFill>
                            <a:schemeClr val="lt1"/>
                          </a:solidFill>
                          <a:effectLst/>
                          <a:latin typeface="Sassoon Infant Rg" pitchFamily="50" charset="0"/>
                          <a:ea typeface="Sassoon Infant Rg" pitchFamily="50" charset="0"/>
                          <a:cs typeface="+mn-cs"/>
                        </a:rPr>
                        <a:t>What was it like to live in Baghdad during that time? </a:t>
                      </a:r>
                      <a:endParaRPr lang="en-US" sz="1400" b="1"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267321">
                <a:tc>
                  <a:txBody>
                    <a:bodyPr/>
                    <a:lstStyle/>
                    <a:p>
                      <a:pPr fontAlgn="base">
                        <a:lnSpc>
                          <a:spcPct val="115000"/>
                        </a:lnSpc>
                      </a:pPr>
                      <a:r>
                        <a:rPr lang="en-GB" sz="900" dirty="0">
                          <a:solidFill>
                            <a:srgbClr val="000000"/>
                          </a:solidFill>
                          <a:latin typeface="Sassoon Infant Rg" pitchFamily="50" charset="0"/>
                          <a:ea typeface="Sassoon Infant Rg" pitchFamily="50" charset="0"/>
                        </a:rPr>
                        <a:t>W</a:t>
                      </a:r>
                      <a:r>
                        <a:rPr lang="en-GB" sz="900" b="0" i="0" dirty="0">
                          <a:solidFill>
                            <a:srgbClr val="000000"/>
                          </a:solidFill>
                          <a:effectLst/>
                          <a:latin typeface="Sassoon Infant Rg" pitchFamily="50" charset="0"/>
                          <a:ea typeface="Sassoon Infant Rg" pitchFamily="50" charset="0"/>
                        </a:rPr>
                        <a:t>orkers came from every city in the empire to build the city and that the network of canals supplied water to farms and allowed food and other goods to be brought into the city by boat. </a:t>
                      </a:r>
                    </a:p>
                    <a:p>
                      <a:pPr fontAlgn="base">
                        <a:lnSpc>
                          <a:spcPct val="115000"/>
                        </a:lnSpc>
                      </a:pPr>
                      <a:endParaRPr lang="en-GB" sz="900" b="0" i="0" dirty="0">
                        <a:solidFill>
                          <a:srgbClr val="000000"/>
                        </a:solidFill>
                        <a:effectLst/>
                        <a:latin typeface="Sassoon Infant Rg" pitchFamily="50" charset="0"/>
                        <a:ea typeface="Sassoon Infant Rg" pitchFamily="50" charset="0"/>
                      </a:endParaRPr>
                    </a:p>
                    <a:p>
                      <a:pPr fontAlgn="base">
                        <a:lnSpc>
                          <a:spcPct val="115000"/>
                        </a:lnSpc>
                      </a:pPr>
                      <a:r>
                        <a:rPr lang="en-GB" sz="900" dirty="0">
                          <a:solidFill>
                            <a:srgbClr val="000000"/>
                          </a:solidFill>
                          <a:latin typeface="Sassoon Infant Rg" pitchFamily="50" charset="0"/>
                          <a:ea typeface="Sassoon Infant Rg" pitchFamily="50" charset="0"/>
                        </a:rPr>
                        <a:t>They had a </a:t>
                      </a:r>
                      <a:r>
                        <a:rPr lang="en-GB" sz="900" b="0" i="0" dirty="0">
                          <a:solidFill>
                            <a:srgbClr val="000000"/>
                          </a:solidFill>
                          <a:effectLst/>
                          <a:latin typeface="Sassoon Infant Rg" pitchFamily="50" charset="0"/>
                          <a:ea typeface="Sassoon Infant Rg" pitchFamily="50" charset="0"/>
                        </a:rPr>
                        <a:t>range of jobs like, jeweller, butcher, baker, musician, merchants buying cloth. Ships went to China, selling glass and date honey, returning with ceramics. </a:t>
                      </a:r>
                    </a:p>
                    <a:p>
                      <a:pPr fontAlgn="base">
                        <a:lnSpc>
                          <a:spcPct val="115000"/>
                        </a:lnSpc>
                      </a:pPr>
                      <a:endParaRPr lang="en-GB" sz="900" b="0" i="0" dirty="0">
                        <a:solidFill>
                          <a:srgbClr val="000000"/>
                        </a:solidFill>
                        <a:effectLst/>
                        <a:latin typeface="Sassoon Infant Rg" pitchFamily="50" charset="0"/>
                        <a:ea typeface="Sassoon Infant Rg" pitchFamily="50" charset="0"/>
                      </a:endParaRPr>
                    </a:p>
                    <a:p>
                      <a:pPr fontAlgn="base">
                        <a:lnSpc>
                          <a:spcPct val="115000"/>
                        </a:lnSpc>
                      </a:pPr>
                      <a:r>
                        <a:rPr lang="en-GB" sz="900" dirty="0">
                          <a:solidFill>
                            <a:srgbClr val="000000"/>
                          </a:solidFill>
                          <a:latin typeface="Sassoon Infant Rg" pitchFamily="50" charset="0"/>
                          <a:ea typeface="Sassoon Infant Rg" pitchFamily="50" charset="0"/>
                        </a:rPr>
                        <a:t>I</a:t>
                      </a:r>
                      <a:r>
                        <a:rPr lang="en-GB" sz="900" b="0" i="0" dirty="0">
                          <a:solidFill>
                            <a:srgbClr val="000000"/>
                          </a:solidFill>
                          <a:effectLst/>
                          <a:latin typeface="Sassoon Infant Rg" pitchFamily="50" charset="0"/>
                          <a:ea typeface="Sassoon Infant Rg" pitchFamily="50" charset="0"/>
                        </a:rPr>
                        <a:t>n Baghdad, a building translates into English as ‘House of Wisdom’; historians disagree as to the exact function of this place; there is very little written evidence about the place; historical sources suggest that it was at least a place where books were translated and stored and that great thinkers like al-</a:t>
                      </a:r>
                      <a:r>
                        <a:rPr lang="en-GB" sz="900" b="0" i="0" dirty="0" err="1">
                          <a:solidFill>
                            <a:srgbClr val="000000"/>
                          </a:solidFill>
                          <a:effectLst/>
                          <a:latin typeface="Sassoon Infant Rg" pitchFamily="50" charset="0"/>
                          <a:ea typeface="Sassoon Infant Rg" pitchFamily="50" charset="0"/>
                        </a:rPr>
                        <a:t>Kwarizmi</a:t>
                      </a:r>
                      <a:r>
                        <a:rPr lang="en-GB" sz="900" b="0" i="0" dirty="0">
                          <a:solidFill>
                            <a:srgbClr val="000000"/>
                          </a:solidFill>
                          <a:effectLst/>
                          <a:latin typeface="Sassoon Infant Rg" pitchFamily="50" charset="0"/>
                          <a:ea typeface="Sassoon Infant Rg" pitchFamily="50" charset="0"/>
                        </a:rPr>
                        <a:t> worked there. </a:t>
                      </a:r>
                    </a:p>
                    <a:p>
                      <a:pPr fontAlgn="base">
                        <a:lnSpc>
                          <a:spcPct val="115000"/>
                        </a:lnSpc>
                      </a:pPr>
                      <a:endParaRPr lang="en-GB" sz="900" b="0" i="0" dirty="0">
                        <a:solidFill>
                          <a:srgbClr val="000000"/>
                        </a:solidFill>
                        <a:effectLst/>
                        <a:latin typeface="Sassoon Infant Rg" pitchFamily="50" charset="0"/>
                        <a:ea typeface="Sassoon Infant Rg" pitchFamily="50" charset="0"/>
                      </a:endParaRPr>
                    </a:p>
                    <a:p>
                      <a:pPr fontAlgn="base">
                        <a:lnSpc>
                          <a:spcPct val="115000"/>
                        </a:lnSpc>
                      </a:pPr>
                      <a:r>
                        <a:rPr lang="en-GB" sz="900" b="0" i="0" dirty="0">
                          <a:solidFill>
                            <a:srgbClr val="000000"/>
                          </a:solidFill>
                          <a:effectLst/>
                          <a:latin typeface="Sassoon Infant Rg" pitchFamily="50" charset="0"/>
                          <a:ea typeface="Sassoon Infant Rg" pitchFamily="50" charset="0"/>
                        </a:rPr>
                        <a:t>Some believed that the House of Wisdom was likely to have been a place where great thinkers studied and made discoveries; other historians think it is more sensible to not make these guesses.</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2" name="Table 11">
            <a:extLst>
              <a:ext uri="{FF2B5EF4-FFF2-40B4-BE49-F238E27FC236}">
                <a16:creationId xmlns:a16="http://schemas.microsoft.com/office/drawing/2014/main" id="{6E1BC608-7DE4-0D95-3792-0717C16E1850}"/>
              </a:ext>
            </a:extLst>
          </p:cNvPr>
          <p:cNvGraphicFramePr>
            <a:graphicFrameLocks noGrp="1"/>
          </p:cNvGraphicFramePr>
          <p:nvPr>
            <p:extLst>
              <p:ext uri="{D42A27DB-BD31-4B8C-83A1-F6EECF244321}">
                <p14:modId xmlns:p14="http://schemas.microsoft.com/office/powerpoint/2010/main" val="4140246014"/>
              </p:ext>
            </p:extLst>
          </p:nvPr>
        </p:nvGraphicFramePr>
        <p:xfrm>
          <a:off x="3538313" y="3473450"/>
          <a:ext cx="4641302" cy="1273297"/>
        </p:xfrm>
        <a:graphic>
          <a:graphicData uri="http://schemas.openxmlformats.org/drawingml/2006/table">
            <a:tbl>
              <a:tblPr firstRow="1" bandRow="1">
                <a:tableStyleId>{F5AB1C69-6EDB-4FF4-983F-18BD219EF322}</a:tableStyleId>
              </a:tblPr>
              <a:tblGrid>
                <a:gridCol w="4641302">
                  <a:extLst>
                    <a:ext uri="{9D8B030D-6E8A-4147-A177-3AD203B41FA5}">
                      <a16:colId xmlns:a16="http://schemas.microsoft.com/office/drawing/2014/main" val="20001"/>
                    </a:ext>
                  </a:extLst>
                </a:gridCol>
              </a:tblGrid>
              <a:tr h="470215">
                <a:tc>
                  <a:txBody>
                    <a:bodyPr/>
                    <a:lstStyle/>
                    <a:p>
                      <a:r>
                        <a:rPr lang="en-GB" sz="1400" b="1" i="0" u="sng" kern="1200" dirty="0">
                          <a:solidFill>
                            <a:schemeClr val="lt1"/>
                          </a:solidFill>
                          <a:effectLst/>
                          <a:latin typeface="Sassoon Infant Rg" pitchFamily="50" charset="0"/>
                          <a:ea typeface="Sassoon Infant Rg" pitchFamily="50" charset="0"/>
                          <a:cs typeface="+mn-cs"/>
                        </a:rPr>
                        <a:t>KQ4. How was the influence of Islamic civilisation able to spread so far, so quickly? </a:t>
                      </a:r>
                      <a:endParaRPr lang="en-US" sz="1400" b="1"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772281">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900" b="0" i="0" dirty="0">
                          <a:solidFill>
                            <a:srgbClr val="000000"/>
                          </a:solidFill>
                          <a:effectLst/>
                          <a:latin typeface="Sassoon Infant Rg" pitchFamily="50" charset="0"/>
                          <a:ea typeface="Sassoon Infant Rg" pitchFamily="50" charset="0"/>
                        </a:rPr>
                        <a:t>Baghdad became a key global centre of trade along the ‘Silk Routes’ (often known as the ‘Silk Road’) a network of land and sea routes that connected the civilisations of the East and West; the Silk Routes allowed trade of many luxury goods, and the routes get their name from the silk that was bought from China and travelled westwards.</a:t>
                      </a:r>
                      <a:endParaRPr lang="en-GB" sz="900" dirty="0">
                        <a:effectLst/>
                        <a:latin typeface="Sassoon Infant Rg" pitchFamily="50" charset="0"/>
                        <a:ea typeface="Sassoon Infant Rg" pitchFamily="50" charset="0"/>
                        <a:cs typeface="Times New Roman" panose="02020603050405020304" pitchFamily="18"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3" name="Table 12">
            <a:extLst>
              <a:ext uri="{FF2B5EF4-FFF2-40B4-BE49-F238E27FC236}">
                <a16:creationId xmlns:a16="http://schemas.microsoft.com/office/drawing/2014/main" id="{767D9BA9-1B29-EC3A-2C21-DB83DD215FA2}"/>
              </a:ext>
            </a:extLst>
          </p:cNvPr>
          <p:cNvGraphicFramePr>
            <a:graphicFrameLocks noGrp="1"/>
          </p:cNvGraphicFramePr>
          <p:nvPr>
            <p:extLst>
              <p:ext uri="{D42A27DB-BD31-4B8C-83A1-F6EECF244321}">
                <p14:modId xmlns:p14="http://schemas.microsoft.com/office/powerpoint/2010/main" val="4246298890"/>
              </p:ext>
            </p:extLst>
          </p:nvPr>
        </p:nvGraphicFramePr>
        <p:xfrm>
          <a:off x="3533790" y="4802046"/>
          <a:ext cx="4641302" cy="1871234"/>
        </p:xfrm>
        <a:graphic>
          <a:graphicData uri="http://schemas.openxmlformats.org/drawingml/2006/table">
            <a:tbl>
              <a:tblPr firstRow="1" bandRow="1">
                <a:tableStyleId>{F5AB1C69-6EDB-4FF4-983F-18BD219EF322}</a:tableStyleId>
              </a:tblPr>
              <a:tblGrid>
                <a:gridCol w="4641302">
                  <a:extLst>
                    <a:ext uri="{9D8B030D-6E8A-4147-A177-3AD203B41FA5}">
                      <a16:colId xmlns:a16="http://schemas.microsoft.com/office/drawing/2014/main" val="20001"/>
                    </a:ext>
                  </a:extLst>
                </a:gridCol>
              </a:tblGrid>
              <a:tr h="484087">
                <a:tc>
                  <a:txBody>
                    <a:bodyPr/>
                    <a:lstStyle/>
                    <a:p>
                      <a:r>
                        <a:rPr lang="en-US" sz="1400" b="1" u="sng" dirty="0">
                          <a:latin typeface="Sassoon Infant Rg" pitchFamily="50" charset="0"/>
                          <a:ea typeface="Sassoon Infant Rg" pitchFamily="50" charset="0"/>
                        </a:rPr>
                        <a:t>KQ5: </a:t>
                      </a:r>
                      <a:r>
                        <a:rPr lang="en-GB" sz="1400" b="1" i="0" u="sng" kern="1200" dirty="0">
                          <a:solidFill>
                            <a:schemeClr val="lt1"/>
                          </a:solidFill>
                          <a:effectLst/>
                          <a:latin typeface="Sassoon Infant Rg" pitchFamily="50" charset="0"/>
                          <a:ea typeface="Sassoon Infant Rg" pitchFamily="50" charset="0"/>
                          <a:cs typeface="+mn-cs"/>
                        </a:rPr>
                        <a:t>Which of the early Islamic achievements has had the most effect on our lives today?</a:t>
                      </a:r>
                      <a:endParaRPr lang="en-US" sz="1400" b="1"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1370218">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en-GB" sz="1000" dirty="0">
                          <a:solidFill>
                            <a:srgbClr val="000000"/>
                          </a:solidFill>
                          <a:latin typeface="Sassoon Infant Rg" pitchFamily="50" charset="0"/>
                          <a:ea typeface="Sassoon Infant Rg" pitchFamily="50" charset="0"/>
                        </a:rPr>
                        <a:t>S</a:t>
                      </a:r>
                      <a:r>
                        <a:rPr lang="en-GB" sz="1000" b="0" i="0" dirty="0">
                          <a:solidFill>
                            <a:srgbClr val="000000"/>
                          </a:solidFill>
                          <a:effectLst/>
                          <a:latin typeface="Sassoon Infant Rg" pitchFamily="50" charset="0"/>
                          <a:ea typeface="Sassoon Infant Rg" pitchFamily="50" charset="0"/>
                        </a:rPr>
                        <a:t>cholars in Baghdad translated many of the great works of Greek and Roman antiquity into Arabic; in the following centuries, this would allow the works to be rediscovered in Europe, having a significant impact on the modern world.</a:t>
                      </a:r>
                    </a:p>
                    <a:p>
                      <a:pPr marL="0" marR="0" lvl="0" indent="0" algn="l" defTabSz="914400" rtl="0" eaLnBrk="1" fontAlgn="base" latinLnBrk="0" hangingPunct="1">
                        <a:lnSpc>
                          <a:spcPct val="115000"/>
                        </a:lnSpc>
                        <a:spcBef>
                          <a:spcPts val="0"/>
                        </a:spcBef>
                        <a:spcAft>
                          <a:spcPts val="0"/>
                        </a:spcAft>
                        <a:buClrTx/>
                        <a:buSzTx/>
                        <a:buFontTx/>
                        <a:buNone/>
                        <a:tabLst/>
                        <a:defRPr/>
                      </a:pPr>
                      <a:endParaRPr lang="en-GB" sz="1000" b="0" i="0" dirty="0">
                        <a:solidFill>
                          <a:srgbClr val="000000"/>
                        </a:solidFill>
                        <a:effectLst/>
                        <a:latin typeface="Sassoon Infant Rg" pitchFamily="50" charset="0"/>
                        <a:ea typeface="Sassoon Infant Rg" pitchFamily="50" charset="0"/>
                      </a:endParaRPr>
                    </a:p>
                    <a:p>
                      <a:pPr marL="0" marR="0" lvl="0" indent="0" algn="l" defTabSz="914400" rtl="0" eaLnBrk="1" fontAlgn="base" latinLnBrk="0" hangingPunct="1">
                        <a:lnSpc>
                          <a:spcPct val="115000"/>
                        </a:lnSpc>
                        <a:spcBef>
                          <a:spcPts val="0"/>
                        </a:spcBef>
                        <a:spcAft>
                          <a:spcPts val="0"/>
                        </a:spcAft>
                        <a:buClrTx/>
                        <a:buSzTx/>
                        <a:buFontTx/>
                        <a:buNone/>
                        <a:tabLst/>
                        <a:defRPr/>
                      </a:pPr>
                      <a:r>
                        <a:rPr lang="en-GB" sz="1000" dirty="0">
                          <a:solidFill>
                            <a:srgbClr val="000000"/>
                          </a:solidFill>
                          <a:latin typeface="Sassoon Infant Rg" pitchFamily="50" charset="0"/>
                          <a:ea typeface="Sassoon Infant Rg" pitchFamily="50" charset="0"/>
                        </a:rPr>
                        <a:t>A</a:t>
                      </a:r>
                      <a:r>
                        <a:rPr lang="en-GB" sz="1000" b="0" i="0" dirty="0">
                          <a:solidFill>
                            <a:srgbClr val="000000"/>
                          </a:solidFill>
                          <a:effectLst/>
                          <a:latin typeface="Sassoon Infant Rg" pitchFamily="50" charset="0"/>
                          <a:ea typeface="Sassoon Infant Rg" pitchFamily="50" charset="0"/>
                        </a:rPr>
                        <a:t>dvances in science, astronomy, poetry, mathematics, history, law and philosophy were made in the areas of early Islamic civilisation; this era of discovery is known by some as ‘the Islamic Golden Age’ or ‘the Golden Age of Islam’.</a:t>
                      </a:r>
                      <a:endParaRPr lang="en-GB" sz="900" b="0" i="0" dirty="0">
                        <a:solidFill>
                          <a:srgbClr val="000000"/>
                        </a:solidFill>
                        <a:effectLst/>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sp>
        <p:nvSpPr>
          <p:cNvPr id="6" name="Oval 5">
            <a:extLst>
              <a:ext uri="{FF2B5EF4-FFF2-40B4-BE49-F238E27FC236}">
                <a16:creationId xmlns:a16="http://schemas.microsoft.com/office/drawing/2014/main" id="{2C83B8DF-723F-CA40-01D4-06DDC70DB71B}"/>
              </a:ext>
            </a:extLst>
          </p:cNvPr>
          <p:cNvSpPr/>
          <p:nvPr/>
        </p:nvSpPr>
        <p:spPr>
          <a:xfrm>
            <a:off x="9465058" y="4000227"/>
            <a:ext cx="360202" cy="380809"/>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pic>
        <p:nvPicPr>
          <p:cNvPr id="7" name="Picture 6">
            <a:extLst>
              <a:ext uri="{FF2B5EF4-FFF2-40B4-BE49-F238E27FC236}">
                <a16:creationId xmlns:a16="http://schemas.microsoft.com/office/drawing/2014/main" id="{9D3AC9DC-E859-E81B-DBDF-24400204CD20}"/>
              </a:ext>
            </a:extLst>
          </p:cNvPr>
          <p:cNvPicPr>
            <a:picLocks noChangeAspect="1"/>
          </p:cNvPicPr>
          <p:nvPr/>
        </p:nvPicPr>
        <p:blipFill>
          <a:blip r:embed="rId10"/>
          <a:stretch>
            <a:fillRect/>
          </a:stretch>
        </p:blipFill>
        <p:spPr>
          <a:xfrm>
            <a:off x="8255419" y="5304575"/>
            <a:ext cx="1620499" cy="1179316"/>
          </a:xfrm>
          <a:prstGeom prst="rect">
            <a:avLst/>
          </a:prstGeom>
        </p:spPr>
      </p:pic>
      <p:pic>
        <p:nvPicPr>
          <p:cNvPr id="21" name="Picture 20">
            <a:extLst>
              <a:ext uri="{FF2B5EF4-FFF2-40B4-BE49-F238E27FC236}">
                <a16:creationId xmlns:a16="http://schemas.microsoft.com/office/drawing/2014/main" id="{8B7C2B41-ECE6-8AD3-D254-9CB08ED635D0}"/>
              </a:ext>
            </a:extLst>
          </p:cNvPr>
          <p:cNvPicPr>
            <a:picLocks noChangeAspect="1"/>
          </p:cNvPicPr>
          <p:nvPr/>
        </p:nvPicPr>
        <p:blipFill>
          <a:blip r:embed="rId11">
            <a:clrChange>
              <a:clrFrom>
                <a:srgbClr val="CCCCCC"/>
              </a:clrFrom>
              <a:clrTo>
                <a:srgbClr val="CCCCCC">
                  <a:alpha val="0"/>
                </a:srgbClr>
              </a:clrTo>
            </a:clrChange>
          </a:blip>
          <a:stretch>
            <a:fillRect/>
          </a:stretch>
        </p:blipFill>
        <p:spPr>
          <a:xfrm>
            <a:off x="9484166" y="2443546"/>
            <a:ext cx="325281" cy="279974"/>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98CBDAB-9AB0-4311-94DF-3227207C48C2}">
  <ds:schemaRefs>
    <ds:schemaRef ds:uri="2eb67527-9c6f-48a4-a10d-daddb2bf6acd"/>
    <ds:schemaRef ds:uri="c7b139f2-2bea-443c-a312-cfb4d6494f62"/>
    <ds:schemaRef ds:uri="f49ca046-d2e9-4e39-92cd-a5365d2ef08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37DFBC5-8630-44B3-9C8D-63ADE01103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4194</TotalTime>
  <Words>771</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Rg</vt:lpstr>
      <vt:lpstr>Office Theme</vt:lpstr>
      <vt:lpstr>| Year 5  Knowledge Organiser – Unit 3 History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Jonathan Vella-Blake</cp:lastModifiedBy>
  <cp:revision>8</cp:revision>
  <cp:lastPrinted>2019-08-14T10:11:35Z</cp:lastPrinted>
  <dcterms:created xsi:type="dcterms:W3CDTF">2017-10-15T20:56:30Z</dcterms:created>
  <dcterms:modified xsi:type="dcterms:W3CDTF">2023-11-22T13:34:39Z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ies>
</file>