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53DB4F2-6031-46DF-AC13-6C7ED6012742}" v="15" dt="2023-07-14T15:06:09.89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62" autoAdjust="0"/>
    <p:restoredTop sz="94660"/>
  </p:normalViewPr>
  <p:slideViewPr>
    <p:cSldViewPr snapToGrid="0">
      <p:cViewPr varScale="1">
        <p:scale>
          <a:sx n="86" d="100"/>
          <a:sy n="86" d="100"/>
        </p:scale>
        <p:origin x="1017" y="5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ily Ballard" userId="e29cedb5-2aa4-4183-be4d-eb86d91ebcd8" providerId="ADAL" clId="{053DB4F2-6031-46DF-AC13-6C7ED6012742}"/>
    <pc:docChg chg="undo custSel modSld">
      <pc:chgData name="Emily Ballard" userId="e29cedb5-2aa4-4183-be4d-eb86d91ebcd8" providerId="ADAL" clId="{053DB4F2-6031-46DF-AC13-6C7ED6012742}" dt="2023-07-14T15:09:34.034" v="408" actId="1076"/>
      <pc:docMkLst>
        <pc:docMk/>
      </pc:docMkLst>
      <pc:sldChg chg="addSp modSp mod">
        <pc:chgData name="Emily Ballard" userId="e29cedb5-2aa4-4183-be4d-eb86d91ebcd8" providerId="ADAL" clId="{053DB4F2-6031-46DF-AC13-6C7ED6012742}" dt="2023-07-14T15:09:34.034" v="408" actId="1076"/>
        <pc:sldMkLst>
          <pc:docMk/>
          <pc:sldMk cId="123089539" sldId="256"/>
        </pc:sldMkLst>
        <pc:spChg chg="mod">
          <ac:chgData name="Emily Ballard" userId="e29cedb5-2aa4-4183-be4d-eb86d91ebcd8" providerId="ADAL" clId="{053DB4F2-6031-46DF-AC13-6C7ED6012742}" dt="2023-07-14T14:48:07.226" v="1" actId="20577"/>
          <ac:spMkLst>
            <pc:docMk/>
            <pc:sldMk cId="123089539" sldId="256"/>
            <ac:spMk id="2" creationId="{00000000-0000-0000-0000-000000000000}"/>
          </ac:spMkLst>
        </pc:spChg>
        <pc:spChg chg="mod">
          <ac:chgData name="Emily Ballard" userId="e29cedb5-2aa4-4183-be4d-eb86d91ebcd8" providerId="ADAL" clId="{053DB4F2-6031-46DF-AC13-6C7ED6012742}" dt="2023-07-14T14:48:51.652" v="3" actId="2711"/>
          <ac:spMkLst>
            <pc:docMk/>
            <pc:sldMk cId="123089539" sldId="256"/>
            <ac:spMk id="11" creationId="{0C60C0D7-7B3F-394C-4A3D-E24D1619ADDD}"/>
          </ac:spMkLst>
        </pc:spChg>
        <pc:graphicFrameChg chg="mod modGraphic">
          <ac:chgData name="Emily Ballard" userId="e29cedb5-2aa4-4183-be4d-eb86d91ebcd8" providerId="ADAL" clId="{053DB4F2-6031-46DF-AC13-6C7ED6012742}" dt="2023-07-14T15:08:31.416" v="392" actId="14100"/>
          <ac:graphicFrameMkLst>
            <pc:docMk/>
            <pc:sldMk cId="123089539" sldId="256"/>
            <ac:graphicFrameMk id="4" creationId="{00000000-0000-0000-0000-000000000000}"/>
          </ac:graphicFrameMkLst>
        </pc:graphicFrameChg>
        <pc:graphicFrameChg chg="add mod modGraphic">
          <ac:chgData name="Emily Ballard" userId="e29cedb5-2aa4-4183-be4d-eb86d91ebcd8" providerId="ADAL" clId="{053DB4F2-6031-46DF-AC13-6C7ED6012742}" dt="2023-07-14T15:09:15.317" v="403" actId="14100"/>
          <ac:graphicFrameMkLst>
            <pc:docMk/>
            <pc:sldMk cId="123089539" sldId="256"/>
            <ac:graphicFrameMk id="7" creationId="{1D792894-301E-6093-ACA4-B9C79104B090}"/>
          </ac:graphicFrameMkLst>
        </pc:graphicFrameChg>
        <pc:graphicFrameChg chg="add mod modGraphic">
          <ac:chgData name="Emily Ballard" userId="e29cedb5-2aa4-4183-be4d-eb86d91ebcd8" providerId="ADAL" clId="{053DB4F2-6031-46DF-AC13-6C7ED6012742}" dt="2023-07-14T15:09:02.770" v="399" actId="14100"/>
          <ac:graphicFrameMkLst>
            <pc:docMk/>
            <pc:sldMk cId="123089539" sldId="256"/>
            <ac:graphicFrameMk id="8" creationId="{834C8E56-AA11-1623-6FB4-07AF0860B6E1}"/>
          </ac:graphicFrameMkLst>
        </pc:graphicFrameChg>
        <pc:graphicFrameChg chg="add mod modGraphic">
          <ac:chgData name="Emily Ballard" userId="e29cedb5-2aa4-4183-be4d-eb86d91ebcd8" providerId="ADAL" clId="{053DB4F2-6031-46DF-AC13-6C7ED6012742}" dt="2023-07-14T15:09:34.034" v="408" actId="1076"/>
          <ac:graphicFrameMkLst>
            <pc:docMk/>
            <pc:sldMk cId="123089539" sldId="256"/>
            <ac:graphicFrameMk id="9" creationId="{8BDC0CCE-778A-2713-392B-1A4E3AAEC0C5}"/>
          </ac:graphicFrameMkLst>
        </pc:graphicFrameChg>
        <pc:graphicFrameChg chg="mod modGraphic">
          <ac:chgData name="Emily Ballard" userId="e29cedb5-2aa4-4183-be4d-eb86d91ebcd8" providerId="ADAL" clId="{053DB4F2-6031-46DF-AC13-6C7ED6012742}" dt="2023-07-14T15:08:40.849" v="394" actId="14100"/>
          <ac:graphicFrameMkLst>
            <pc:docMk/>
            <pc:sldMk cId="123089539" sldId="256"/>
            <ac:graphicFrameMk id="14" creationId="{C4E4E158-1D6E-A361-BA3E-7C62E20E2437}"/>
          </ac:graphicFrameMkLst>
        </pc:graphicFrameChg>
        <pc:graphicFrameChg chg="mod modGraphic">
          <ac:chgData name="Emily Ballard" userId="e29cedb5-2aa4-4183-be4d-eb86d91ebcd8" providerId="ADAL" clId="{053DB4F2-6031-46DF-AC13-6C7ED6012742}" dt="2023-07-14T15:08:50.336" v="396" actId="14100"/>
          <ac:graphicFrameMkLst>
            <pc:docMk/>
            <pc:sldMk cId="123089539" sldId="256"/>
            <ac:graphicFrameMk id="53" creationId="{BFB39F30-258F-3EE7-998C-6204C6D2D964}"/>
          </ac:graphicFrameMkLst>
        </pc:graphicFrameChg>
        <pc:graphicFrameChg chg="mod modGraphic">
          <ac:chgData name="Emily Ballard" userId="e29cedb5-2aa4-4183-be4d-eb86d91ebcd8" providerId="ADAL" clId="{053DB4F2-6031-46DF-AC13-6C7ED6012742}" dt="2023-07-14T15:09:28.137" v="407" actId="14100"/>
          <ac:graphicFrameMkLst>
            <pc:docMk/>
            <pc:sldMk cId="123089539" sldId="256"/>
            <ac:graphicFrameMk id="54" creationId="{13B204C3-B9BE-5B11-CA42-8D8A864E1546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9355" y="41840"/>
            <a:ext cx="7993634" cy="273090"/>
          </a:xfrm>
        </p:spPr>
        <p:txBody>
          <a:bodyPr numCol="1">
            <a:noAutofit/>
          </a:bodyPr>
          <a:lstStyle/>
          <a:p>
            <a:r>
              <a:rPr lang="en-US" sz="1600" b="1" dirty="0"/>
              <a:t>|	</a:t>
            </a:r>
            <a:r>
              <a:rPr lang="en-US" sz="1400" b="1" dirty="0">
                <a:latin typeface="Sassoon Infant Rg" pitchFamily="50" charset="0"/>
                <a:ea typeface="Sassoon Infant Rg" pitchFamily="50" charset="0"/>
              </a:rPr>
              <a:t>Year 4 Knowledge Organiser – Unit 1 Geography</a:t>
            </a:r>
            <a:r>
              <a:rPr lang="en-US" sz="1600" b="1" dirty="0"/>
              <a:t>	| 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2830856"/>
              </p:ext>
            </p:extLst>
          </p:nvPr>
        </p:nvGraphicFramePr>
        <p:xfrm>
          <a:off x="84782" y="601927"/>
          <a:ext cx="5195141" cy="279779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51951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29098">
                <a:tc>
                  <a:txBody>
                    <a:bodyPr/>
                    <a:lstStyle/>
                    <a:p>
                      <a:pPr fontAlgn="base"/>
                      <a:r>
                        <a:rPr lang="en-GB" sz="1400" b="1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KQ1: What is the United states of America?</a:t>
                      </a:r>
                      <a:endParaRPr lang="en-US" sz="1050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68697">
                <a:tc>
                  <a:txBody>
                    <a:bodyPr/>
                    <a:lstStyle/>
                    <a:p>
                      <a:pPr lvl="0" fontAlgn="base"/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The United States of America (USA) within the </a:t>
                      </a:r>
                    </a:p>
                    <a:p>
                      <a:pPr lvl="0" fontAlgn="base"/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continent of North America.</a:t>
                      </a:r>
                    </a:p>
                    <a:p>
                      <a:pPr lvl="0" fontAlgn="base"/>
                      <a:endParaRPr lang="en-GB" sz="140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lvl="0" fontAlgn="base"/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There is a land border with Mexico to the South </a:t>
                      </a:r>
                    </a:p>
                    <a:p>
                      <a:pPr lvl="0" fontAlgn="base"/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and Canada to the north.</a:t>
                      </a:r>
                    </a:p>
                    <a:p>
                      <a:pPr lvl="0" fontAlgn="base"/>
                      <a:endParaRPr lang="en-GB" sz="140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lvl="0" fontAlgn="base"/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Washington DC is the capital city of the United States and that New York is the most populous city in the USA.</a:t>
                      </a:r>
                    </a:p>
                    <a:p>
                      <a:pPr lvl="0" fontAlgn="base"/>
                      <a:endParaRPr lang="en-GB" sz="140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lvl="0" fontAlgn="base"/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The USA has the Atlantic Ocean to the east of the country and the Pacific Ocean to the west.</a:t>
                      </a:r>
                      <a:endParaRPr lang="en-GB" sz="800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290891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0C60C0D7-7B3F-394C-4A3D-E24D1619ADDD}"/>
              </a:ext>
            </a:extLst>
          </p:cNvPr>
          <p:cNvSpPr txBox="1"/>
          <p:nvPr/>
        </p:nvSpPr>
        <p:spPr>
          <a:xfrm>
            <a:off x="286344" y="270861"/>
            <a:ext cx="96196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600" dirty="0">
                <a:effectLst/>
                <a:latin typeface="Sassoon Infant Rg" pitchFamily="50" charset="0"/>
                <a:ea typeface="Sassoon Infant Rg" pitchFamily="50" charset="0"/>
                <a:cs typeface="Arial" panose="020B0604020202020204" pitchFamily="34" charset="0"/>
              </a:rPr>
              <a:t>Is everywhere the same?  How does Blaby compare to somewhere else in th</a:t>
            </a:r>
            <a:r>
              <a:rPr lang="en-GB" sz="1600" dirty="0">
                <a:latin typeface="Sassoon Infant Rg" pitchFamily="50" charset="0"/>
                <a:ea typeface="Sassoon Infant Rg" pitchFamily="50" charset="0"/>
                <a:cs typeface="Arial" panose="020B0604020202020204" pitchFamily="34" charset="0"/>
              </a:rPr>
              <a:t>e world</a:t>
            </a:r>
            <a:r>
              <a:rPr lang="en-GB" sz="1600" dirty="0">
                <a:effectLst/>
                <a:latin typeface="Sassoon Infant Rg" pitchFamily="50" charset="0"/>
                <a:ea typeface="Sassoon Infant Rg" pitchFamily="50" charset="0"/>
                <a:cs typeface="Century Gothic" panose="020B0502020202020204" pitchFamily="34" charset="0"/>
              </a:rPr>
              <a:t>?</a:t>
            </a:r>
            <a:endParaRPr lang="en-GB" sz="1200" b="1" u="sng" dirty="0">
              <a:latin typeface="Sassoon Infant Rg" pitchFamily="50" charset="0"/>
              <a:ea typeface="Sassoon Infant Rg" pitchFamily="50" charset="0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C4E4E158-1D6E-A361-BA3E-7C62E20E24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0782431"/>
              </p:ext>
            </p:extLst>
          </p:nvPr>
        </p:nvGraphicFramePr>
        <p:xfrm>
          <a:off x="84781" y="3490045"/>
          <a:ext cx="5188377" cy="137283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5188377">
                  <a:extLst>
                    <a:ext uri="{9D8B030D-6E8A-4147-A177-3AD203B41FA5}">
                      <a16:colId xmlns:a16="http://schemas.microsoft.com/office/drawing/2014/main" val="534861689"/>
                    </a:ext>
                  </a:extLst>
                </a:gridCol>
              </a:tblGrid>
              <a:tr h="69940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KQ2:What are the key physical features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of the USA?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b="0" i="0" kern="1200" dirty="0">
                        <a:solidFill>
                          <a:schemeClr val="bg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786149138"/>
                  </a:ext>
                </a:extLst>
              </a:tr>
              <a:tr h="673432">
                <a:tc>
                  <a:txBody>
                    <a:bodyPr/>
                    <a:lstStyle/>
                    <a:p>
                      <a:pPr lvl="0"/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The Grand Canyon is a famous physical</a:t>
                      </a:r>
                    </a:p>
                    <a:p>
                      <a:pPr lvl="0"/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feature in the USA.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4039810015"/>
                  </a:ext>
                </a:extLst>
              </a:tr>
            </a:tbl>
          </a:graphicData>
        </a:graphic>
      </p:graphicFrame>
      <p:graphicFrame>
        <p:nvGraphicFramePr>
          <p:cNvPr id="53" name="Table 52">
            <a:extLst>
              <a:ext uri="{FF2B5EF4-FFF2-40B4-BE49-F238E27FC236}">
                <a16:creationId xmlns:a16="http://schemas.microsoft.com/office/drawing/2014/main" id="{BFB39F30-258F-3EE7-998C-6204C6D2D9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2221466"/>
              </p:ext>
            </p:extLst>
          </p:nvPr>
        </p:nvGraphicFramePr>
        <p:xfrm>
          <a:off x="91547" y="4969489"/>
          <a:ext cx="5188376" cy="178762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5188376">
                  <a:extLst>
                    <a:ext uri="{9D8B030D-6E8A-4147-A177-3AD203B41FA5}">
                      <a16:colId xmlns:a16="http://schemas.microsoft.com/office/drawing/2014/main" val="534861689"/>
                    </a:ext>
                  </a:extLst>
                </a:gridCol>
              </a:tblGrid>
              <a:tr h="61604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KQ3: How is the population distributed in the USA?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b="0" i="0" kern="1200" dirty="0">
                        <a:solidFill>
                          <a:schemeClr val="bg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786149138"/>
                  </a:ext>
                </a:extLst>
              </a:tr>
              <a:tr h="11137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Urban areas = towns and cities, are densely populated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Rural areas = not as populated with fewer buildings and amenities, and have farmland and countryside</a:t>
                      </a:r>
                    </a:p>
                    <a:p>
                      <a:pPr lvl="0"/>
                      <a:endParaRPr lang="en-GB" sz="800" b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4039810015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D792894-301E-6093-ACA4-B9C79104B0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1056972"/>
              </p:ext>
            </p:extLst>
          </p:nvPr>
        </p:nvGraphicFramePr>
        <p:xfrm>
          <a:off x="5361193" y="3129108"/>
          <a:ext cx="4456511" cy="245715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4565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312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KQ5: What foods are exported from the USA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and do they all grow in the same place?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25886">
                <a:tc>
                  <a:txBody>
                    <a:bodyPr/>
                    <a:lstStyle/>
                    <a:p>
                      <a:pPr lvl="0"/>
                      <a:endParaRPr lang="en-GB" sz="160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34C8E56-AA11-1623-6FB4-07AF0860B6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6350250"/>
              </p:ext>
            </p:extLst>
          </p:nvPr>
        </p:nvGraphicFramePr>
        <p:xfrm>
          <a:off x="5361196" y="601926"/>
          <a:ext cx="4456511" cy="245715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4565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266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KQ4: Why does the climate vary across the USA?</a:t>
                      </a:r>
                      <a:endParaRPr lang="en-US" sz="1600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14492">
                <a:tc>
                  <a:txBody>
                    <a:bodyPr/>
                    <a:lstStyle/>
                    <a:p>
                      <a:pPr lvl="0"/>
                      <a:endParaRPr lang="en-GB" sz="160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8BDC0CCE-778A-2713-392B-1A4E3AAEC0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7553143"/>
              </p:ext>
            </p:extLst>
          </p:nvPr>
        </p:nvGraphicFramePr>
        <p:xfrm>
          <a:off x="5357942" y="5656290"/>
          <a:ext cx="4456511" cy="1107319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4565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88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KQ6: How does New York compare with Blaby? </a:t>
                      </a:r>
                      <a:endParaRPr lang="en-US" sz="1400" u="sng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89438">
                <a:tc>
                  <a:txBody>
                    <a:bodyPr/>
                    <a:lstStyle/>
                    <a:p>
                      <a:pPr lvl="0" fontAlgn="base"/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New York is similar to many cities.</a:t>
                      </a:r>
                    </a:p>
                    <a:p>
                      <a:pPr lvl="0" fontAlgn="base"/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Blaby is a village.</a:t>
                      </a:r>
                    </a:p>
                    <a:p>
                      <a:pPr lvl="0" fontAlgn="base"/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New York has a much larger population to Blaby.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026" name="Picture 2" descr="Image result for america flag">
            <a:extLst>
              <a:ext uri="{FF2B5EF4-FFF2-40B4-BE49-F238E27FC236}">
                <a16:creationId xmlns:a16="http://schemas.microsoft.com/office/drawing/2014/main" id="{4A2AA549-10DE-8CDC-4C5B-1EA63F57CE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3828" y="29050"/>
            <a:ext cx="884887" cy="502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USA on world map: surrounding countries and location on Americas map">
            <a:extLst>
              <a:ext uri="{FF2B5EF4-FFF2-40B4-BE49-F238E27FC236}">
                <a16:creationId xmlns:a16="http://schemas.microsoft.com/office/drawing/2014/main" id="{A02113EF-6DCD-C7D5-49F8-D10280EB90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1687" y="699738"/>
            <a:ext cx="1384025" cy="1382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E619F01-8FAC-9034-2DE2-F9A281B284D2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100320" y="1036839"/>
            <a:ext cx="2978258" cy="1897075"/>
          </a:xfrm>
          <a:prstGeom prst="rect">
            <a:avLst/>
          </a:prstGeom>
        </p:spPr>
      </p:pic>
      <p:pic>
        <p:nvPicPr>
          <p:cNvPr id="1032" name="Picture 8" descr="Grand Canyon National Park - must-see when travelling to Arizona (USA ...">
            <a:extLst>
              <a:ext uri="{FF2B5EF4-FFF2-40B4-BE49-F238E27FC236}">
                <a16:creationId xmlns:a16="http://schemas.microsoft.com/office/drawing/2014/main" id="{AF6C16F2-9381-34AC-DA10-B86A0CF331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2504" y="3562043"/>
            <a:ext cx="1713208" cy="1142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population Icon 1971573">
            <a:extLst>
              <a:ext uri="{FF2B5EF4-FFF2-40B4-BE49-F238E27FC236}">
                <a16:creationId xmlns:a16="http://schemas.microsoft.com/office/drawing/2014/main" id="{109F38FA-4E66-878A-BF6F-F6C48A1A46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4707" y="4999361"/>
            <a:ext cx="586903" cy="586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086EE91-9348-0AAC-0715-89A4E09D046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559" b="11941"/>
          <a:stretch/>
        </p:blipFill>
        <p:spPr>
          <a:xfrm>
            <a:off x="5772661" y="3737344"/>
            <a:ext cx="3572009" cy="1729748"/>
          </a:xfrm>
          <a:prstGeom prst="rect">
            <a:avLst/>
          </a:prstGeom>
        </p:spPr>
      </p:pic>
      <p:pic>
        <p:nvPicPr>
          <p:cNvPr id="1036" name="Picture 12" descr="new york Icon 158693">
            <a:extLst>
              <a:ext uri="{FF2B5EF4-FFF2-40B4-BE49-F238E27FC236}">
                <a16:creationId xmlns:a16="http://schemas.microsoft.com/office/drawing/2014/main" id="{A74C5B64-CF57-02E0-844A-148C262F45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5023" y="5863301"/>
            <a:ext cx="859293" cy="859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38A8CE041D084408CE9E07521D30228" ma:contentTypeVersion="16" ma:contentTypeDescription="Create a new document." ma:contentTypeScope="" ma:versionID="85aab96bbeb556551aab6c1f42d09b99">
  <xsd:schema xmlns:xsd="http://www.w3.org/2001/XMLSchema" xmlns:xs="http://www.w3.org/2001/XMLSchema" xmlns:p="http://schemas.microsoft.com/office/2006/metadata/properties" xmlns:ns2="c7b139f2-2bea-443c-a312-cfb4d6494f62" xmlns:ns3="f49ca046-d2e9-4e39-92cd-a5365d2ef08b" targetNamespace="http://schemas.microsoft.com/office/2006/metadata/properties" ma:root="true" ma:fieldsID="cbbce134e18bb99fb4e5d45c308756ce" ns2:_="" ns3:_="">
    <xsd:import namespace="c7b139f2-2bea-443c-a312-cfb4d6494f62"/>
    <xsd:import namespace="f49ca046-d2e9-4e39-92cd-a5365d2ef08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b139f2-2bea-443c-a312-cfb4d6494f6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5f9523c8-c79a-43c7-85cc-736f6b79690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49ca046-d2e9-4e39-92cd-a5365d2ef08b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69511247-15f5-4207-aa86-094151826dc5}" ma:internalName="TaxCatchAll" ma:showField="CatchAllData" ma:web="f49ca046-d2e9-4e39-92cd-a5365d2ef08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7b139f2-2bea-443c-a312-cfb4d6494f62">
      <Terms xmlns="http://schemas.microsoft.com/office/infopath/2007/PartnerControls"/>
    </lcf76f155ced4ddcb4097134ff3c332f>
    <TaxCatchAll xmlns="f49ca046-d2e9-4e39-92cd-a5365d2ef08b" xsi:nil="true"/>
  </documentManagement>
</p:properties>
</file>

<file path=customXml/itemProps1.xml><?xml version="1.0" encoding="utf-8"?>
<ds:datastoreItem xmlns:ds="http://schemas.openxmlformats.org/officeDocument/2006/customXml" ds:itemID="{80BF10B5-244B-4DDD-B726-935E7509C82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7b139f2-2bea-443c-a312-cfb4d6494f62"/>
    <ds:schemaRef ds:uri="f49ca046-d2e9-4e39-92cd-a5365d2ef08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37DFBC5-8630-44B3-9C8D-63ADE01103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98CBDAB-9AB0-4311-94DF-3227207C48C2}">
  <ds:schemaRefs>
    <ds:schemaRef ds:uri="http://purl.org/dc/elements/1.1/"/>
    <ds:schemaRef ds:uri="http://purl.org/dc/terms/"/>
    <ds:schemaRef ds:uri="http://schemas.microsoft.com/office/2006/metadata/properties"/>
    <ds:schemaRef ds:uri="c7b139f2-2bea-443c-a312-cfb4d6494f62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  <ds:schemaRef ds:uri="http://schemas.openxmlformats.org/package/2006/metadata/core-properties"/>
    <ds:schemaRef ds:uri="f49ca046-d2e9-4e39-92cd-a5365d2ef08b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246</TotalTime>
  <Words>238</Words>
  <Application>Microsoft Office PowerPoint</Application>
  <PresentationFormat>A4 Paper (210x297 mm)</PresentationFormat>
  <Paragraphs>28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Sassoon Infant Rg</vt:lpstr>
      <vt:lpstr>Office Theme</vt:lpstr>
      <vt:lpstr>| Year 4 Knowledge Organiser – Unit 1 Geography |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Jonathan Vella-Blake</cp:lastModifiedBy>
  <cp:revision>5</cp:revision>
  <cp:lastPrinted>2023-02-03T14:06:05Z</cp:lastPrinted>
  <dcterms:created xsi:type="dcterms:W3CDTF">2017-10-15T20:56:30Z</dcterms:created>
  <dcterms:modified xsi:type="dcterms:W3CDTF">2023-07-14T16:09:57Z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0x01010040C3A1C1FB89EF4596444D387B65D7A8</vt:lpwstr>
  </property>
  <property fmtid="{D5CDD505-2E9C-101B-9397-08002B2CF9AE}" pid="3" name="Order">
    <vt:r8>21900</vt:r8>
  </property>
  <property fmtid="{D5CDD505-2E9C-101B-9397-08002B2CF9AE}" pid="4" name="ComplianceAssetId">
    <vt:lpwstr/>
  </property>
  <property fmtid="{D5CDD505-2E9C-101B-9397-08002B2CF9AE}" pid="5" name="TemplateUrl">
    <vt:lpwstr/>
  </property>
  <property fmtid="{D5CDD505-2E9C-101B-9397-08002B2CF9AE}" pid="6" name="xd_Signature">
    <vt:bool>false</vt:bool>
  </property>
  <property fmtid="{D5CDD505-2E9C-101B-9397-08002B2CF9AE}" pid="7" name="xd_ProgID">
    <vt:lpwstr/>
  </property>
  <property fmtid="{D5CDD505-2E9C-101B-9397-08002B2CF9AE}" pid="8" name="MediaServiceImageTags">
    <vt:lpwstr/>
  </property>
</Properties>
</file>