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4"/>
  </p:sldMasterIdLst>
  <p:notesMasterIdLst>
    <p:notesMasterId r:id="rId6"/>
  </p:notesMasterIdLst>
  <p:sldIdLst>
    <p:sldId id="256" r:id="rId5"/>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4" d="100"/>
          <a:sy n="84" d="100"/>
        </p:scale>
        <p:origin x="789"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5659" cy="498056"/>
          </a:xfrm>
          <a:prstGeom prst="rect">
            <a:avLst/>
          </a:prstGeom>
        </p:spPr>
        <p:txBody>
          <a:bodyPr vert="horz" lIns="91294" tIns="45647" rIns="91294" bIns="45647" numCol="1" rtlCol="0"/>
          <a:lstStyle>
            <a:lvl1pPr algn="l">
              <a:defRPr sz="1200"/>
            </a:lvl1pPr>
          </a:lstStyle>
          <a:p>
            <a:endParaRPr lang="en-US"/>
          </a:p>
        </p:txBody>
      </p:sp>
      <p:sp>
        <p:nvSpPr>
          <p:cNvPr id="3" name="Date Placeholder 2"/>
          <p:cNvSpPr>
            <a:spLocks noGrp="1"/>
          </p:cNvSpPr>
          <p:nvPr>
            <p:ph type="dt" idx="1"/>
          </p:nvPr>
        </p:nvSpPr>
        <p:spPr>
          <a:xfrm>
            <a:off x="3850443" y="0"/>
            <a:ext cx="2945659" cy="498056"/>
          </a:xfrm>
          <a:prstGeom prst="rect">
            <a:avLst/>
          </a:prstGeom>
        </p:spPr>
        <p:txBody>
          <a:bodyPr vert="horz" lIns="91294" tIns="45647" rIns="91294" bIns="45647" numCol="1" rtlCol="0"/>
          <a:lstStyle>
            <a:lvl1pPr algn="r">
              <a:defRPr sz="1200"/>
            </a:lvl1pPr>
          </a:lstStyle>
          <a:p>
            <a:fld id="{74DA69C8-F84C-2947-85D9-F4E475966ECC}" type="datetimeFigureOut">
              <a:rPr lang="en-US" smtClean="0"/>
              <a:t>9/22/2023</a:t>
            </a:fld>
            <a:endParaRPr lang="en-US"/>
          </a:p>
        </p:txBody>
      </p:sp>
      <p:sp>
        <p:nvSpPr>
          <p:cNvPr id="4" name="Slide Image Placeholder 3"/>
          <p:cNvSpPr>
            <a:spLocks noGrp="1" noRot="1" noChangeAspect="1"/>
          </p:cNvSpPr>
          <p:nvPr>
            <p:ph type="sldImg" idx="2"/>
          </p:nvPr>
        </p:nvSpPr>
        <p:spPr>
          <a:xfrm>
            <a:off x="979488" y="1241425"/>
            <a:ext cx="4838700" cy="3349625"/>
          </a:xfrm>
          <a:prstGeom prst="rect">
            <a:avLst/>
          </a:prstGeom>
          <a:noFill/>
          <a:ln w="12700">
            <a:solidFill>
              <a:prstClr val="black"/>
            </a:solidFill>
          </a:ln>
        </p:spPr>
        <p:txBody>
          <a:bodyPr vert="horz" lIns="91294" tIns="45647" rIns="91294" bIns="45647" numCol="1" rtlCol="0" anchor="ctr"/>
          <a:lstStyle/>
          <a:p>
            <a:endParaRPr lang="en-US"/>
          </a:p>
        </p:txBody>
      </p:sp>
      <p:sp>
        <p:nvSpPr>
          <p:cNvPr id="5" name="Notes Placeholder 4"/>
          <p:cNvSpPr>
            <a:spLocks noGrp="1"/>
          </p:cNvSpPr>
          <p:nvPr>
            <p:ph type="body" sz="quarter" idx="3"/>
          </p:nvPr>
        </p:nvSpPr>
        <p:spPr>
          <a:xfrm>
            <a:off x="679768" y="4777195"/>
            <a:ext cx="5438140" cy="3908613"/>
          </a:xfrm>
          <a:prstGeom prst="rect">
            <a:avLst/>
          </a:prstGeom>
        </p:spPr>
        <p:txBody>
          <a:bodyPr vert="horz" lIns="91294" tIns="45647" rIns="91294" bIns="45647"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9428585"/>
            <a:ext cx="2945659" cy="498055"/>
          </a:xfrm>
          <a:prstGeom prst="rect">
            <a:avLst/>
          </a:prstGeom>
        </p:spPr>
        <p:txBody>
          <a:bodyPr vert="horz" lIns="91294" tIns="45647" rIns="91294" bIns="45647"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5"/>
            <a:ext cx="2945659" cy="498055"/>
          </a:xfrm>
          <a:prstGeom prst="rect">
            <a:avLst/>
          </a:prstGeom>
        </p:spPr>
        <p:txBody>
          <a:bodyPr vert="horz" lIns="91294" tIns="45647" rIns="91294" bIns="45647"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numCol="1"/>
          <a:lstStyle/>
          <a:p>
            <a:fld id="{4027089A-8636-F64C-9D23-B4C3EC8D4BA5}" type="datetimeFigureOut">
              <a:rPr lang="en-US" smtClean="0"/>
              <a:t>9/22/2023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9/22/2023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9/22/2023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numCol="1"/>
          <a:lstStyle/>
          <a:p>
            <a:fld id="{4027089A-8636-F64C-9D23-B4C3EC8D4BA5}" type="datetimeFigureOut">
              <a:rPr lang="en-US" smtClean="0"/>
              <a:t>9/22/2023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numCol="1"/>
          <a:lstStyle/>
          <a:p>
            <a:fld id="{4027089A-8636-F64C-9D23-B4C3EC8D4BA5}" type="datetimeFigureOut">
              <a:rPr lang="en-US" smtClean="0"/>
              <a:t>9/22/2023</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Date Placeholder 2"/>
          <p:cNvSpPr>
            <a:spLocks noGrp="1"/>
          </p:cNvSpPr>
          <p:nvPr>
            <p:ph type="dt" sz="half" idx="10"/>
          </p:nvPr>
        </p:nvSpPr>
        <p:spPr/>
        <p:txBody>
          <a:bodyPr numCol="1"/>
          <a:lstStyle/>
          <a:p>
            <a:fld id="{4027089A-8636-F64C-9D23-B4C3EC8D4BA5}" type="datetimeFigureOut">
              <a:rPr lang="en-US" smtClean="0"/>
              <a:t>9/22/2023</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9/22/2023</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9/22/2023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9/22/2023</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9/22/2023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numCol="1"/>
          <a:lstStyle/>
          <a:p>
            <a:fld id="{4027089A-8636-F64C-9D23-B4C3EC8D4BA5}" type="datetimeFigureOut">
              <a:rPr lang="en-US" smtClean="0"/>
              <a:t>9/22/2023</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9/22/2023</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7514" y="65580"/>
            <a:ext cx="7993634" cy="273090"/>
          </a:xfrm>
        </p:spPr>
        <p:txBody>
          <a:bodyPr numCol="1">
            <a:noAutofit/>
          </a:bodyPr>
          <a:lstStyle/>
          <a:p>
            <a:r>
              <a:rPr lang="en-US" sz="1600" b="1" dirty="0"/>
              <a:t>|	</a:t>
            </a:r>
            <a:r>
              <a:rPr lang="en-US" sz="1400" b="1" dirty="0">
                <a:latin typeface="Sassoon Infant Rg" pitchFamily="50" charset="0"/>
                <a:ea typeface="Sassoon Infant Rg" pitchFamily="50" charset="0"/>
              </a:rPr>
              <a:t>Year 4  Knowledge Organiser – Unit 2 History</a:t>
            </a:r>
            <a:r>
              <a:rPr lang="en-US" sz="1600" b="1" dirty="0"/>
              <a:t>	| </a:t>
            </a:r>
          </a:p>
        </p:txBody>
      </p:sp>
      <p:graphicFrame>
        <p:nvGraphicFramePr>
          <p:cNvPr id="4" name="Table 3"/>
          <p:cNvGraphicFramePr>
            <a:graphicFrameLocks noGrp="1"/>
          </p:cNvGraphicFramePr>
          <p:nvPr>
            <p:extLst>
              <p:ext uri="{D42A27DB-BD31-4B8C-83A1-F6EECF244321}">
                <p14:modId xmlns:p14="http://schemas.microsoft.com/office/powerpoint/2010/main" val="3170276907"/>
              </p:ext>
            </p:extLst>
          </p:nvPr>
        </p:nvGraphicFramePr>
        <p:xfrm>
          <a:off x="53196" y="588232"/>
          <a:ext cx="8085883" cy="658690"/>
        </p:xfrm>
        <a:graphic>
          <a:graphicData uri="http://schemas.openxmlformats.org/drawingml/2006/table">
            <a:tbl>
              <a:tblPr firstRow="1" bandRow="1">
                <a:tableStyleId>{F5AB1C69-6EDB-4FF4-983F-18BD219EF322}</a:tableStyleId>
              </a:tblPr>
              <a:tblGrid>
                <a:gridCol w="8085883">
                  <a:extLst>
                    <a:ext uri="{9D8B030D-6E8A-4147-A177-3AD203B41FA5}">
                      <a16:colId xmlns:a16="http://schemas.microsoft.com/office/drawing/2014/main" val="20001"/>
                    </a:ext>
                  </a:extLst>
                </a:gridCol>
              </a:tblGrid>
              <a:tr h="242537">
                <a:tc>
                  <a:txBody>
                    <a:bodyPr/>
                    <a:lstStyle/>
                    <a:p>
                      <a:r>
                        <a:rPr lang="en-GB" sz="1400" b="1" i="0" kern="1200" dirty="0">
                          <a:solidFill>
                            <a:schemeClr val="lt1"/>
                          </a:solidFill>
                          <a:effectLst/>
                          <a:latin typeface="Sassoon Infant Rg" pitchFamily="50" charset="0"/>
                          <a:ea typeface="Sassoon Infant Rg" pitchFamily="50" charset="0"/>
                          <a:cs typeface="+mn-cs"/>
                        </a:rPr>
                        <a:t>KQ1: Who were the Ancient Greeks?</a:t>
                      </a:r>
                      <a:r>
                        <a:rPr lang="en-GB" sz="1400" b="0" i="0" kern="1200" dirty="0">
                          <a:solidFill>
                            <a:schemeClr val="lt1"/>
                          </a:solidFill>
                          <a:effectLst/>
                          <a:latin typeface="Sassoon Infant Rg" pitchFamily="50" charset="0"/>
                          <a:ea typeface="Sassoon Infant Rg" pitchFamily="50" charset="0"/>
                          <a:cs typeface="+mn-cs"/>
                        </a:rPr>
                        <a:t> </a:t>
                      </a:r>
                      <a:endParaRPr lang="en-US" sz="1400" u="sng"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371034">
                <a:tc>
                  <a:txBody>
                    <a:bodyPr/>
                    <a:lstStyle/>
                    <a:p>
                      <a:pPr rtl="0" fontAlgn="base"/>
                      <a:r>
                        <a:rPr lang="en-GB" sz="1200" b="0" i="0" kern="1200" dirty="0">
                          <a:solidFill>
                            <a:schemeClr val="dk1"/>
                          </a:solidFill>
                          <a:effectLst/>
                          <a:latin typeface="Sassoon Infant Rg" pitchFamily="50" charset="0"/>
                          <a:ea typeface="Sassoon Infant Rg" pitchFamily="50" charset="0"/>
                          <a:cs typeface="+mn-cs"/>
                        </a:rPr>
                        <a:t>The history of Ancient Greece can be divided up into different periods .</a:t>
                      </a:r>
                    </a:p>
                  </a:txBody>
                  <a:tcPr marL="74295" marR="74295" marT="37148" marB="37148"/>
                </a:tc>
                <a:extLst>
                  <a:ext uri="{0D108BD9-81ED-4DB2-BD59-A6C34878D82A}">
                    <a16:rowId xmlns:a16="http://schemas.microsoft.com/office/drawing/2014/main" val="10001"/>
                  </a:ext>
                </a:extLst>
              </a:tr>
            </a:tbl>
          </a:graphicData>
        </a:graphic>
      </p:graphicFrame>
      <p:cxnSp>
        <p:nvCxnSpPr>
          <p:cNvPr id="5" name="Straight Connector 4"/>
          <p:cNvCxnSpPr/>
          <p:nvPr/>
        </p:nvCxnSpPr>
        <p:spPr>
          <a:xfrm>
            <a:off x="0" y="290891"/>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C60C0D7-7B3F-394C-4A3D-E24D1619ADDD}"/>
              </a:ext>
            </a:extLst>
          </p:cNvPr>
          <p:cNvSpPr txBox="1"/>
          <p:nvPr/>
        </p:nvSpPr>
        <p:spPr>
          <a:xfrm>
            <a:off x="2514157" y="302640"/>
            <a:ext cx="7454818" cy="307777"/>
          </a:xfrm>
          <a:prstGeom prst="rect">
            <a:avLst/>
          </a:prstGeom>
          <a:noFill/>
        </p:spPr>
        <p:txBody>
          <a:bodyPr wrap="square">
            <a:spAutoFit/>
          </a:bodyPr>
          <a:lstStyle/>
          <a:p>
            <a:r>
              <a:rPr lang="en-GB" sz="1400" b="1" u="sng" dirty="0">
                <a:solidFill>
                  <a:srgbClr val="000000"/>
                </a:solidFill>
                <a:latin typeface="Sassoon Infant Rg" pitchFamily="50" charset="0"/>
                <a:ea typeface="Sassoon Infant Rg" pitchFamily="50" charset="0"/>
              </a:rPr>
              <a:t>Ancient Greece</a:t>
            </a:r>
            <a:r>
              <a:rPr lang="en-GB" sz="1400" b="1" i="0" u="sng" dirty="0">
                <a:solidFill>
                  <a:srgbClr val="000000"/>
                </a:solidFill>
                <a:effectLst/>
                <a:latin typeface="Sassoon Infant Rg" pitchFamily="50" charset="0"/>
                <a:ea typeface="Sassoon Infant Rg" pitchFamily="50" charset="0"/>
              </a:rPr>
              <a:t>: How did the Ancient Greeks influence our lives today? </a:t>
            </a:r>
            <a:endParaRPr lang="en-GB" sz="1400" b="1" u="sng" dirty="0">
              <a:latin typeface="Sassoon Infant Rg" pitchFamily="50" charset="0"/>
              <a:ea typeface="Sassoon Infant Rg" pitchFamily="50" charset="0"/>
            </a:endParaRPr>
          </a:p>
        </p:txBody>
      </p:sp>
      <p:graphicFrame>
        <p:nvGraphicFramePr>
          <p:cNvPr id="3" name="Table 2">
            <a:extLst>
              <a:ext uri="{FF2B5EF4-FFF2-40B4-BE49-F238E27FC236}">
                <a16:creationId xmlns:a16="http://schemas.microsoft.com/office/drawing/2014/main" id="{E5C0942D-D790-AE5F-CA99-8E3F5178260D}"/>
              </a:ext>
            </a:extLst>
          </p:cNvPr>
          <p:cNvGraphicFramePr>
            <a:graphicFrameLocks noGrp="1"/>
          </p:cNvGraphicFramePr>
          <p:nvPr>
            <p:extLst>
              <p:ext uri="{D42A27DB-BD31-4B8C-83A1-F6EECF244321}">
                <p14:modId xmlns:p14="http://schemas.microsoft.com/office/powerpoint/2010/main" val="3353808174"/>
              </p:ext>
            </p:extLst>
          </p:nvPr>
        </p:nvGraphicFramePr>
        <p:xfrm>
          <a:off x="53196" y="3553131"/>
          <a:ext cx="8065398" cy="696411"/>
        </p:xfrm>
        <a:graphic>
          <a:graphicData uri="http://schemas.openxmlformats.org/drawingml/2006/table">
            <a:tbl>
              <a:tblPr firstRow="1" bandRow="1">
                <a:tableStyleId>{F5AB1C69-6EDB-4FF4-983F-18BD219EF322}</a:tableStyleId>
              </a:tblPr>
              <a:tblGrid>
                <a:gridCol w="8065398">
                  <a:extLst>
                    <a:ext uri="{9D8B030D-6E8A-4147-A177-3AD203B41FA5}">
                      <a16:colId xmlns:a16="http://schemas.microsoft.com/office/drawing/2014/main" val="20001"/>
                    </a:ext>
                  </a:extLst>
                </a:gridCol>
              </a:tblGrid>
              <a:tr h="249936">
                <a:tc>
                  <a:txBody>
                    <a:bodyPr/>
                    <a:lstStyle/>
                    <a:p>
                      <a:r>
                        <a:rPr lang="en-GB" sz="1400" b="1" u="none" kern="1200" dirty="0">
                          <a:solidFill>
                            <a:schemeClr val="lt1"/>
                          </a:solidFill>
                          <a:effectLst/>
                          <a:latin typeface="Sassoon Infant Rg" pitchFamily="50" charset="0"/>
                          <a:ea typeface="Sassoon Infant Rg" pitchFamily="50" charset="0"/>
                        </a:rPr>
                        <a:t>KQ2: </a:t>
                      </a:r>
                      <a:r>
                        <a:rPr lang="en-GB" sz="1400" b="1" i="0" kern="1200" dirty="0">
                          <a:solidFill>
                            <a:schemeClr val="lt1"/>
                          </a:solidFill>
                          <a:effectLst/>
                          <a:latin typeface="Sassoon Infant Rg" pitchFamily="50" charset="0"/>
                          <a:ea typeface="Sassoon Infant Rg" pitchFamily="50" charset="0"/>
                          <a:cs typeface="+mn-cs"/>
                        </a:rPr>
                        <a:t>How did the Ancient Greeks affect the way we rule our country today?</a:t>
                      </a:r>
                      <a:endParaRPr lang="en-US" sz="1400" u="none"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0"/>
                  </a:ext>
                </a:extLst>
              </a:tr>
              <a:tr h="408755">
                <a:tc>
                  <a:txBody>
                    <a:bodyPr/>
                    <a:lstStyle/>
                    <a:p>
                      <a:pPr rtl="0" fontAlgn="base"/>
                      <a:r>
                        <a:rPr lang="en-GB" sz="1050" b="0" i="0" kern="1200" dirty="0">
                          <a:solidFill>
                            <a:schemeClr val="dk1"/>
                          </a:solidFill>
                          <a:effectLst/>
                          <a:latin typeface="Sassoon Infant Rg" pitchFamily="50" charset="0"/>
                          <a:ea typeface="Sassoon Infant Rg" pitchFamily="50" charset="0"/>
                          <a:cs typeface="+mn-cs"/>
                        </a:rPr>
                        <a:t>The origins of democracy are in Ancient Greece. The </a:t>
                      </a:r>
                      <a:r>
                        <a:rPr lang="en-GB" sz="1050" b="1" i="0" kern="1200" dirty="0">
                          <a:solidFill>
                            <a:schemeClr val="dk1"/>
                          </a:solidFill>
                          <a:effectLst/>
                          <a:latin typeface="Sassoon Infant Rg" pitchFamily="50" charset="0"/>
                          <a:ea typeface="Sassoon Infant Rg" pitchFamily="50" charset="0"/>
                          <a:cs typeface="+mn-cs"/>
                        </a:rPr>
                        <a:t>voting system</a:t>
                      </a:r>
                      <a:r>
                        <a:rPr lang="en-GB" sz="1050" b="0" i="0" kern="1200" dirty="0">
                          <a:solidFill>
                            <a:schemeClr val="dk1"/>
                          </a:solidFill>
                          <a:effectLst/>
                          <a:latin typeface="Sassoon Infant Rg" pitchFamily="50" charset="0"/>
                          <a:ea typeface="Sassoon Infant Rg" pitchFamily="50" charset="0"/>
                          <a:cs typeface="+mn-cs"/>
                        </a:rPr>
                        <a:t> worked in Ancient Greece. The cities of Athens and Sparta</a:t>
                      </a:r>
                    </a:p>
                    <a:p>
                      <a:pPr rtl="0" fontAlgn="base"/>
                      <a:r>
                        <a:rPr lang="en-GB" sz="1050" b="0" i="0" kern="1200" dirty="0">
                          <a:solidFill>
                            <a:schemeClr val="dk1"/>
                          </a:solidFill>
                          <a:effectLst/>
                          <a:latin typeface="Sassoon Infant Rg" pitchFamily="50" charset="0"/>
                          <a:ea typeface="Sassoon Infant Rg" pitchFamily="50" charset="0"/>
                          <a:cs typeface="+mn-cs"/>
                        </a:rPr>
                        <a:t>illustrated the difference between democracy (Athens) and monarchy (Sparta).</a:t>
                      </a:r>
                    </a:p>
                  </a:txBody>
                  <a:tcPr marL="74295" marR="74295" marT="37148" marB="37148"/>
                </a:tc>
                <a:extLst>
                  <a:ext uri="{0D108BD9-81ED-4DB2-BD59-A6C34878D82A}">
                    <a16:rowId xmlns:a16="http://schemas.microsoft.com/office/drawing/2014/main" val="10001"/>
                  </a:ext>
                </a:extLst>
              </a:tr>
            </a:tbl>
          </a:graphicData>
        </a:graphic>
      </p:graphicFrame>
      <p:graphicFrame>
        <p:nvGraphicFramePr>
          <p:cNvPr id="6" name="Table 5">
            <a:extLst>
              <a:ext uri="{FF2B5EF4-FFF2-40B4-BE49-F238E27FC236}">
                <a16:creationId xmlns:a16="http://schemas.microsoft.com/office/drawing/2014/main" id="{50D49B7C-D3D1-26ED-4E14-C25A08CA45B3}"/>
              </a:ext>
            </a:extLst>
          </p:cNvPr>
          <p:cNvGraphicFramePr>
            <a:graphicFrameLocks noGrp="1"/>
          </p:cNvGraphicFramePr>
          <p:nvPr>
            <p:extLst>
              <p:ext uri="{D42A27DB-BD31-4B8C-83A1-F6EECF244321}">
                <p14:modId xmlns:p14="http://schemas.microsoft.com/office/powerpoint/2010/main" val="3104080480"/>
              </p:ext>
            </p:extLst>
          </p:nvPr>
        </p:nvGraphicFramePr>
        <p:xfrm>
          <a:off x="53196" y="4323745"/>
          <a:ext cx="9790761" cy="2495552"/>
        </p:xfrm>
        <a:graphic>
          <a:graphicData uri="http://schemas.openxmlformats.org/drawingml/2006/table">
            <a:tbl>
              <a:tblPr firstRow="1" bandRow="1">
                <a:tableStyleId>{F5AB1C69-6EDB-4FF4-983F-18BD219EF322}</a:tableStyleId>
              </a:tblPr>
              <a:tblGrid>
                <a:gridCol w="9790761">
                  <a:extLst>
                    <a:ext uri="{9D8B030D-6E8A-4147-A177-3AD203B41FA5}">
                      <a16:colId xmlns:a16="http://schemas.microsoft.com/office/drawing/2014/main" val="20001"/>
                    </a:ext>
                  </a:extLst>
                </a:gridCol>
              </a:tblGrid>
              <a:tr h="2681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b="1" i="0" u="none" kern="1200" dirty="0">
                          <a:solidFill>
                            <a:schemeClr val="lt1"/>
                          </a:solidFill>
                          <a:effectLst/>
                          <a:latin typeface="Sassoon Infant Rg" pitchFamily="50" charset="0"/>
                          <a:ea typeface="Sassoon Infant Rg" pitchFamily="50" charset="0"/>
                          <a:cs typeface="+mn-cs"/>
                        </a:rPr>
                        <a:t>KQ3: How did the Ancient Greeks affect the way we think today?</a:t>
                      </a:r>
                      <a:endParaRPr lang="en-GB" sz="1400" b="0" i="0" u="none" kern="1200" dirty="0">
                        <a:solidFill>
                          <a:schemeClr val="bg1"/>
                        </a:solidFill>
                        <a:effectLst/>
                        <a:latin typeface="Sassoon Infant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10000"/>
                  </a:ext>
                </a:extLst>
              </a:tr>
              <a:tr h="2200494">
                <a:tc>
                  <a:txBody>
                    <a:bodyPr/>
                    <a:lstStyle/>
                    <a:p>
                      <a:pPr rtl="0" fontAlgn="base"/>
                      <a:r>
                        <a:rPr lang="en-GB" sz="1000" b="0" i="0" kern="1200" dirty="0">
                          <a:solidFill>
                            <a:schemeClr val="dk1"/>
                          </a:solidFill>
                          <a:effectLst/>
                          <a:latin typeface="Sassoon Infant Rg" pitchFamily="50" charset="0"/>
                          <a:ea typeface="Sassoon Infant Rg" pitchFamily="50" charset="0"/>
                          <a:cs typeface="+mn-cs"/>
                        </a:rPr>
                        <a:t>The Ancient Greeks influenced modern day Britain in many other ways, including the </a:t>
                      </a:r>
                      <a:r>
                        <a:rPr lang="en-GB" sz="1000" b="1" i="0" kern="1200" dirty="0">
                          <a:solidFill>
                            <a:schemeClr val="dk1"/>
                          </a:solidFill>
                          <a:effectLst/>
                          <a:latin typeface="Sassoon Infant Rg" pitchFamily="50" charset="0"/>
                          <a:ea typeface="Sassoon Infant Rg" pitchFamily="50" charset="0"/>
                          <a:cs typeface="+mn-cs"/>
                        </a:rPr>
                        <a:t>arts, science, language, literature, architecture, philosophy, maths.</a:t>
                      </a:r>
                    </a:p>
                    <a:p>
                      <a:pPr rtl="0" fontAlgn="base"/>
                      <a:endParaRPr lang="en-GB" sz="1000" b="1" i="0" kern="1200" dirty="0">
                        <a:solidFill>
                          <a:schemeClr val="dk1"/>
                        </a:solidFill>
                        <a:effectLst/>
                        <a:latin typeface="Sassoon Infant Rg" pitchFamily="50" charset="0"/>
                        <a:ea typeface="Sassoon Infant Rg" pitchFamily="50" charset="0"/>
                        <a:cs typeface="+mn-cs"/>
                      </a:endParaRPr>
                    </a:p>
                    <a:p>
                      <a:pPr marL="171450" indent="-171450" rtl="0" fontAlgn="base">
                        <a:buFont typeface="Arial" panose="020B0604020202020204" pitchFamily="34" charset="0"/>
                        <a:buChar char="•"/>
                      </a:pPr>
                      <a:r>
                        <a:rPr lang="en-GB" sz="1000" b="1" i="0" kern="1200" dirty="0">
                          <a:solidFill>
                            <a:schemeClr val="dk1"/>
                          </a:solidFill>
                          <a:effectLst/>
                          <a:latin typeface="Sassoon Infant Rg" pitchFamily="50" charset="0"/>
                          <a:ea typeface="Sassoon Infant Rg" pitchFamily="50" charset="0"/>
                          <a:cs typeface="+mn-cs"/>
                        </a:rPr>
                        <a:t>Hippocrates</a:t>
                      </a:r>
                      <a:r>
                        <a:rPr lang="en-GB" sz="1000" b="0" i="0" kern="1200" dirty="0">
                          <a:solidFill>
                            <a:schemeClr val="dk1"/>
                          </a:solidFill>
                          <a:effectLst/>
                          <a:latin typeface="Sassoon Infant Rg" pitchFamily="50" charset="0"/>
                          <a:ea typeface="Sassoon Infant Rg" pitchFamily="50" charset="0"/>
                          <a:cs typeface="+mn-cs"/>
                        </a:rPr>
                        <a:t> was an ancient </a:t>
                      </a:r>
                      <a:r>
                        <a:rPr lang="en-GB" sz="1000" b="1" i="0" kern="1200" dirty="0">
                          <a:solidFill>
                            <a:schemeClr val="dk1"/>
                          </a:solidFill>
                          <a:effectLst/>
                          <a:latin typeface="Sassoon Infant Rg" pitchFamily="50" charset="0"/>
                          <a:ea typeface="Sassoon Infant Rg" pitchFamily="50" charset="0"/>
                          <a:cs typeface="+mn-cs"/>
                        </a:rPr>
                        <a:t>Greek physician</a:t>
                      </a:r>
                      <a:r>
                        <a:rPr lang="en-GB" sz="1000" b="0" i="0" kern="1200" dirty="0">
                          <a:solidFill>
                            <a:schemeClr val="dk1"/>
                          </a:solidFill>
                          <a:effectLst/>
                          <a:latin typeface="Sassoon Infant Rg" pitchFamily="50" charset="0"/>
                          <a:ea typeface="Sassoon Infant Rg" pitchFamily="50" charset="0"/>
                          <a:cs typeface="+mn-cs"/>
                        </a:rPr>
                        <a:t>. </a:t>
                      </a:r>
                    </a:p>
                    <a:p>
                      <a:pPr marL="171450" indent="-171450" rtl="0" fontAlgn="base">
                        <a:buFont typeface="Arial" panose="020B0604020202020204" pitchFamily="34" charset="0"/>
                        <a:buChar char="•"/>
                      </a:pPr>
                      <a:r>
                        <a:rPr lang="en-GB" sz="1000" b="1" i="0" kern="1200" dirty="0">
                          <a:solidFill>
                            <a:schemeClr val="dk1"/>
                          </a:solidFill>
                          <a:effectLst/>
                          <a:latin typeface="Sassoon Infant Rg" pitchFamily="50" charset="0"/>
                          <a:ea typeface="Sassoon Infant Rg" pitchFamily="50" charset="0"/>
                          <a:cs typeface="+mn-cs"/>
                        </a:rPr>
                        <a:t>Euclid of Alexandria </a:t>
                      </a:r>
                      <a:r>
                        <a:rPr lang="en-GB" sz="1000" b="0" i="0" kern="1200" dirty="0">
                          <a:solidFill>
                            <a:schemeClr val="dk1"/>
                          </a:solidFill>
                          <a:effectLst/>
                          <a:latin typeface="Sassoon Infant Rg" pitchFamily="50" charset="0"/>
                          <a:ea typeface="Sassoon Infant Rg" pitchFamily="50" charset="0"/>
                          <a:cs typeface="+mn-cs"/>
                        </a:rPr>
                        <a:t>was one of the earliest </a:t>
                      </a:r>
                      <a:r>
                        <a:rPr lang="en-GB" sz="1000" b="1" i="0" kern="1200" dirty="0">
                          <a:solidFill>
                            <a:schemeClr val="dk1"/>
                          </a:solidFill>
                          <a:effectLst/>
                          <a:latin typeface="Sassoon Infant Rg" pitchFamily="50" charset="0"/>
                          <a:ea typeface="Sassoon Infant Rg" pitchFamily="50" charset="0"/>
                          <a:cs typeface="+mn-cs"/>
                        </a:rPr>
                        <a:t>mathematicians</a:t>
                      </a:r>
                      <a:r>
                        <a:rPr lang="en-GB" sz="1000" b="0" i="0" kern="1200" dirty="0">
                          <a:solidFill>
                            <a:schemeClr val="dk1"/>
                          </a:solidFill>
                          <a:effectLst/>
                          <a:latin typeface="Sassoon Infant Rg" pitchFamily="50" charset="0"/>
                          <a:ea typeface="Sassoon Infant Rg" pitchFamily="50" charset="0"/>
                          <a:cs typeface="+mn-cs"/>
                        </a:rPr>
                        <a:t> to have ever lived and is often regarded as the father of geometry.</a:t>
                      </a:r>
                    </a:p>
                    <a:p>
                      <a:pPr marL="171450" indent="-171450" rtl="0" fontAlgn="base">
                        <a:buFont typeface="Arial" panose="020B0604020202020204" pitchFamily="34" charset="0"/>
                        <a:buChar char="•"/>
                      </a:pPr>
                      <a:r>
                        <a:rPr lang="en-GB" sz="1000" b="1" i="0" dirty="0">
                          <a:solidFill>
                            <a:srgbClr val="000000"/>
                          </a:solidFill>
                          <a:effectLst/>
                          <a:latin typeface="Sassoon Infant Rg" pitchFamily="50" charset="0"/>
                          <a:ea typeface="Sassoon Infant Rg" pitchFamily="50" charset="0"/>
                        </a:rPr>
                        <a:t>Archimedes</a:t>
                      </a:r>
                      <a:r>
                        <a:rPr lang="en-GB" sz="1000" b="0" i="0" dirty="0">
                          <a:solidFill>
                            <a:srgbClr val="000000"/>
                          </a:solidFill>
                          <a:effectLst/>
                          <a:latin typeface="Sassoon Infant Rg" pitchFamily="50" charset="0"/>
                          <a:ea typeface="Sassoon Infant Rg" pitchFamily="50" charset="0"/>
                        </a:rPr>
                        <a:t> was a famous </a:t>
                      </a:r>
                      <a:r>
                        <a:rPr lang="en-GB" sz="1000" b="1" i="0" dirty="0">
                          <a:solidFill>
                            <a:srgbClr val="000000"/>
                          </a:solidFill>
                          <a:effectLst/>
                          <a:latin typeface="Sassoon Infant Rg" pitchFamily="50" charset="0"/>
                          <a:ea typeface="Sassoon Infant Rg" pitchFamily="50" charset="0"/>
                        </a:rPr>
                        <a:t>Greek mathematician</a:t>
                      </a:r>
                      <a:r>
                        <a:rPr lang="en-GB" sz="1000" b="0" i="0" dirty="0">
                          <a:solidFill>
                            <a:srgbClr val="000000"/>
                          </a:solidFill>
                          <a:effectLst/>
                          <a:latin typeface="Sassoon Infant Rg" pitchFamily="50" charset="0"/>
                          <a:ea typeface="Sassoon Infant Rg" pitchFamily="50" charset="0"/>
                        </a:rPr>
                        <a:t> who is said to have run down the streets of Syracuse naked yelling “</a:t>
                      </a:r>
                      <a:r>
                        <a:rPr lang="en-GB" sz="1000" b="1" i="0" dirty="0">
                          <a:solidFill>
                            <a:srgbClr val="000000"/>
                          </a:solidFill>
                          <a:effectLst/>
                          <a:latin typeface="Sassoon Infant Rg" pitchFamily="50" charset="0"/>
                          <a:ea typeface="Sassoon Infant Rg" pitchFamily="50" charset="0"/>
                        </a:rPr>
                        <a:t>Eureka! Eureka</a:t>
                      </a:r>
                      <a:r>
                        <a:rPr lang="en-GB" sz="1000" b="0" i="0" dirty="0">
                          <a:solidFill>
                            <a:srgbClr val="000000"/>
                          </a:solidFill>
                          <a:effectLst/>
                          <a:latin typeface="Sassoon Infant Rg" pitchFamily="50" charset="0"/>
                          <a:ea typeface="Sassoon Infant Rg" pitchFamily="50" charset="0"/>
                        </a:rPr>
                        <a:t>!” because he had just discovered the </a:t>
                      </a:r>
                      <a:r>
                        <a:rPr lang="en-GB" sz="1000" b="1" i="0" dirty="0">
                          <a:solidFill>
                            <a:srgbClr val="000000"/>
                          </a:solidFill>
                          <a:effectLst/>
                          <a:latin typeface="Sassoon Infant Rg" pitchFamily="50" charset="0"/>
                          <a:ea typeface="Sassoon Infant Rg" pitchFamily="50" charset="0"/>
                        </a:rPr>
                        <a:t>principle of buoyancy</a:t>
                      </a:r>
                      <a:r>
                        <a:rPr lang="en-GB" sz="1000" b="0" i="0" dirty="0">
                          <a:solidFill>
                            <a:srgbClr val="000000"/>
                          </a:solidFill>
                          <a:effectLst/>
                          <a:latin typeface="Sassoon Infant Rg" pitchFamily="50" charset="0"/>
                          <a:ea typeface="Sassoon Infant Rg" pitchFamily="50" charset="0"/>
                        </a:rPr>
                        <a:t> while taking a bath. </a:t>
                      </a:r>
                    </a:p>
                    <a:p>
                      <a:pPr marL="171450" indent="-171450" rtl="0" fontAlgn="base">
                        <a:buFont typeface="Arial" panose="020B0604020202020204" pitchFamily="34" charset="0"/>
                        <a:buChar char="•"/>
                      </a:pPr>
                      <a:r>
                        <a:rPr lang="en-GB" sz="1000" b="1" i="0" dirty="0">
                          <a:solidFill>
                            <a:srgbClr val="000000"/>
                          </a:solidFill>
                          <a:effectLst/>
                          <a:latin typeface="Sassoon Infant Rg" pitchFamily="50" charset="0"/>
                          <a:ea typeface="Sassoon Infant Rg" pitchFamily="50" charset="0"/>
                        </a:rPr>
                        <a:t>Plato</a:t>
                      </a:r>
                      <a:r>
                        <a:rPr lang="en-GB" sz="1000" b="0" i="0" dirty="0">
                          <a:solidFill>
                            <a:srgbClr val="000000"/>
                          </a:solidFill>
                          <a:effectLst/>
                          <a:latin typeface="Sassoon Infant Rg" pitchFamily="50" charset="0"/>
                          <a:ea typeface="Sassoon Infant Rg" pitchFamily="50" charset="0"/>
                        </a:rPr>
                        <a:t> was one of the most influential figures in ancient </a:t>
                      </a:r>
                      <a:r>
                        <a:rPr lang="en-GB" sz="1000" b="1" i="0" dirty="0">
                          <a:solidFill>
                            <a:srgbClr val="000000"/>
                          </a:solidFill>
                          <a:effectLst/>
                          <a:latin typeface="Sassoon Infant Rg" pitchFamily="50" charset="0"/>
                          <a:ea typeface="Sassoon Infant Rg" pitchFamily="50" charset="0"/>
                        </a:rPr>
                        <a:t>philosophy.</a:t>
                      </a:r>
                    </a:p>
                    <a:p>
                      <a:pPr marL="171450" indent="-171450" rtl="0" fontAlgn="base">
                        <a:buFont typeface="Arial" panose="020B0604020202020204" pitchFamily="34" charset="0"/>
                        <a:buChar char="•"/>
                      </a:pPr>
                      <a:r>
                        <a:rPr lang="en-GB" sz="1000" b="1" i="0" dirty="0">
                          <a:solidFill>
                            <a:srgbClr val="000000"/>
                          </a:solidFill>
                          <a:effectLst/>
                          <a:latin typeface="Sassoon Infant Rg" pitchFamily="50" charset="0"/>
                          <a:ea typeface="Sassoon Infant Rg" pitchFamily="50" charset="0"/>
                        </a:rPr>
                        <a:t>Pythagoras</a:t>
                      </a:r>
                      <a:r>
                        <a:rPr lang="en-GB" sz="1000" b="0" i="0" dirty="0">
                          <a:solidFill>
                            <a:srgbClr val="000000"/>
                          </a:solidFill>
                          <a:effectLst/>
                          <a:latin typeface="Sassoon Infant Rg" pitchFamily="50" charset="0"/>
                          <a:ea typeface="Sassoon Infant Rg" pitchFamily="50" charset="0"/>
                        </a:rPr>
                        <a:t> is often called the first of the Greek </a:t>
                      </a:r>
                      <a:r>
                        <a:rPr lang="en-GB" sz="1000" b="1" i="0" dirty="0">
                          <a:solidFill>
                            <a:srgbClr val="000000"/>
                          </a:solidFill>
                          <a:effectLst/>
                          <a:latin typeface="Sassoon Infant Rg" pitchFamily="50" charset="0"/>
                          <a:ea typeface="Sassoon Infant Rg" pitchFamily="50" charset="0"/>
                        </a:rPr>
                        <a:t>philosophers</a:t>
                      </a:r>
                      <a:r>
                        <a:rPr lang="en-GB" sz="1000" b="0" i="0" dirty="0">
                          <a:solidFill>
                            <a:srgbClr val="000000"/>
                          </a:solidFill>
                          <a:effectLst/>
                          <a:latin typeface="Sassoon Infant Rg" pitchFamily="50" charset="0"/>
                          <a:ea typeface="Sassoon Infant Rg" pitchFamily="50" charset="0"/>
                        </a:rPr>
                        <a:t> (and a </a:t>
                      </a:r>
                      <a:r>
                        <a:rPr lang="en-GB" sz="1000" b="1" i="0" dirty="0">
                          <a:solidFill>
                            <a:srgbClr val="000000"/>
                          </a:solidFill>
                          <a:effectLst/>
                          <a:latin typeface="Sassoon Infant Rg" pitchFamily="50" charset="0"/>
                          <a:ea typeface="Sassoon Infant Rg" pitchFamily="50" charset="0"/>
                        </a:rPr>
                        <a:t>mathematician</a:t>
                      </a:r>
                      <a:r>
                        <a:rPr lang="en-GB" sz="1000" b="0" i="0" dirty="0">
                          <a:solidFill>
                            <a:srgbClr val="000000"/>
                          </a:solidFill>
                          <a:effectLst/>
                          <a:latin typeface="Sassoon Infant Rg" pitchFamily="50" charset="0"/>
                          <a:ea typeface="Sassoon Infant Rg" pitchFamily="50" charset="0"/>
                        </a:rPr>
                        <a:t>) and that, with his cult, they proved the </a:t>
                      </a:r>
                      <a:r>
                        <a:rPr lang="en-GB" sz="1000" b="1" i="0" dirty="0">
                          <a:solidFill>
                            <a:srgbClr val="000000"/>
                          </a:solidFill>
                          <a:effectLst/>
                          <a:latin typeface="Sassoon Infant Rg" pitchFamily="50" charset="0"/>
                          <a:ea typeface="Sassoon Infant Rg" pitchFamily="50" charset="0"/>
                        </a:rPr>
                        <a:t>Pythagorean theorem</a:t>
                      </a:r>
                      <a:r>
                        <a:rPr lang="en-GB" sz="1000" b="0" i="0" dirty="0">
                          <a:solidFill>
                            <a:srgbClr val="000000"/>
                          </a:solidFill>
                          <a:effectLst/>
                          <a:latin typeface="Sassoon Infant Rg" pitchFamily="50" charset="0"/>
                          <a:ea typeface="Sassoon Infant Rg" pitchFamily="50" charset="0"/>
                        </a:rPr>
                        <a:t> for calculating the area of a triangle and even proposed the concept of the Earth moving around the sun.</a:t>
                      </a:r>
                    </a:p>
                    <a:p>
                      <a:pPr marL="171450" indent="-171450" rtl="0" fontAlgn="base">
                        <a:buFont typeface="Arial" panose="020B0604020202020204" pitchFamily="34" charset="0"/>
                        <a:buChar char="•"/>
                      </a:pPr>
                      <a:r>
                        <a:rPr lang="en-GB" sz="1000" b="1" i="0" dirty="0">
                          <a:solidFill>
                            <a:srgbClr val="000000"/>
                          </a:solidFill>
                          <a:effectLst/>
                          <a:latin typeface="Sassoon Infant Rg" pitchFamily="50" charset="0"/>
                          <a:ea typeface="Sassoon Infant Rg" pitchFamily="50" charset="0"/>
                        </a:rPr>
                        <a:t>Homer</a:t>
                      </a:r>
                      <a:r>
                        <a:rPr lang="en-GB" sz="1000" b="0" i="0" dirty="0">
                          <a:solidFill>
                            <a:srgbClr val="000000"/>
                          </a:solidFill>
                          <a:effectLst/>
                          <a:latin typeface="Sassoon Infant Rg" pitchFamily="50" charset="0"/>
                          <a:ea typeface="Sassoon Infant Rg" pitchFamily="50" charset="0"/>
                        </a:rPr>
                        <a:t> was the composer of the poems - </a:t>
                      </a:r>
                      <a:r>
                        <a:rPr lang="en-GB" sz="1000" b="1" i="0" dirty="0">
                          <a:solidFill>
                            <a:srgbClr val="000000"/>
                          </a:solidFill>
                          <a:effectLst/>
                          <a:latin typeface="Sassoon Infant Rg" pitchFamily="50" charset="0"/>
                          <a:ea typeface="Sassoon Infant Rg" pitchFamily="50" charset="0"/>
                        </a:rPr>
                        <a:t>Iliad and Odyssey</a:t>
                      </a:r>
                      <a:r>
                        <a:rPr lang="en-GB" sz="1000" b="0" i="0" dirty="0">
                          <a:solidFill>
                            <a:srgbClr val="000000"/>
                          </a:solidFill>
                          <a:effectLst/>
                          <a:latin typeface="Sassoon Infant Rg" pitchFamily="50" charset="0"/>
                          <a:ea typeface="Sassoon Infant Rg" pitchFamily="50" charset="0"/>
                        </a:rPr>
                        <a:t>. </a:t>
                      </a:r>
                    </a:p>
                    <a:p>
                      <a:pPr marL="171450" indent="-171450" rtl="0" fontAlgn="base">
                        <a:buFont typeface="Arial" panose="020B0604020202020204" pitchFamily="34" charset="0"/>
                        <a:buChar char="•"/>
                      </a:pPr>
                      <a:r>
                        <a:rPr lang="en-GB" sz="1000" b="1" i="0" dirty="0">
                          <a:solidFill>
                            <a:srgbClr val="000000"/>
                          </a:solidFill>
                          <a:effectLst/>
                          <a:latin typeface="Sassoon Infant Rg" pitchFamily="50" charset="0"/>
                          <a:ea typeface="Sassoon Infant Rg" pitchFamily="50" charset="0"/>
                        </a:rPr>
                        <a:t>Aristotle</a:t>
                      </a:r>
                      <a:r>
                        <a:rPr lang="en-GB" sz="1000" b="0" i="0" dirty="0">
                          <a:solidFill>
                            <a:srgbClr val="000000"/>
                          </a:solidFill>
                          <a:effectLst/>
                          <a:latin typeface="Sassoon Infant Rg" pitchFamily="50" charset="0"/>
                          <a:ea typeface="Sassoon Infant Rg" pitchFamily="50" charset="0"/>
                        </a:rPr>
                        <a:t> was a famous </a:t>
                      </a:r>
                      <a:r>
                        <a:rPr lang="en-GB" sz="1000" b="1" i="0" u="none" strike="noStrike" dirty="0">
                          <a:effectLst/>
                          <a:latin typeface="Sassoon Infant Rg" pitchFamily="50" charset="0"/>
                          <a:ea typeface="Sassoon Infant Rg" pitchFamily="50" charset="0"/>
                        </a:rPr>
                        <a:t>Greek philosopher</a:t>
                      </a:r>
                      <a:r>
                        <a:rPr lang="en-GB" sz="1000" b="0" i="0" u="none" dirty="0">
                          <a:solidFill>
                            <a:srgbClr val="000000"/>
                          </a:solidFill>
                          <a:effectLst/>
                          <a:latin typeface="Sassoon Infant Rg" pitchFamily="50" charset="0"/>
                          <a:ea typeface="Sassoon Infant Rg" pitchFamily="50" charset="0"/>
                        </a:rPr>
                        <a:t> and</a:t>
                      </a:r>
                      <a:r>
                        <a:rPr lang="en-GB" sz="1000" b="1" i="0" u="none" dirty="0">
                          <a:solidFill>
                            <a:srgbClr val="000000"/>
                          </a:solidFill>
                          <a:effectLst/>
                          <a:latin typeface="Sassoon Infant Rg" pitchFamily="50" charset="0"/>
                          <a:ea typeface="Sassoon Infant Rg" pitchFamily="50" charset="0"/>
                        </a:rPr>
                        <a:t> </a:t>
                      </a:r>
                      <a:r>
                        <a:rPr lang="en-GB" sz="1000" b="0" i="0" dirty="0">
                          <a:solidFill>
                            <a:srgbClr val="000000"/>
                          </a:solidFill>
                          <a:effectLst/>
                          <a:latin typeface="Sassoon Infant Rg" pitchFamily="50" charset="0"/>
                          <a:ea typeface="Sassoon Infant Rg" pitchFamily="50" charset="0"/>
                        </a:rPr>
                        <a:t>polymath who gained all his knowledge and wisdom under the mentorship of Plato and later on tutored the likes of Alexander the Great.  </a:t>
                      </a:r>
                    </a:p>
                    <a:p>
                      <a:pPr marL="171450" indent="-171450" rtl="0" fontAlgn="base">
                        <a:buFont typeface="Arial" panose="020B0604020202020204" pitchFamily="34" charset="0"/>
                        <a:buChar char="•"/>
                      </a:pPr>
                      <a:r>
                        <a:rPr lang="en-GB" sz="1000" b="1" i="0" dirty="0">
                          <a:solidFill>
                            <a:srgbClr val="000000"/>
                          </a:solidFill>
                          <a:effectLst/>
                          <a:latin typeface="Sassoon Infant Rg" pitchFamily="50" charset="0"/>
                          <a:ea typeface="Sassoon Infant Rg" pitchFamily="50" charset="0"/>
                        </a:rPr>
                        <a:t>Socrates</a:t>
                      </a:r>
                      <a:r>
                        <a:rPr lang="en-GB" sz="1000" b="0" i="0" dirty="0">
                          <a:solidFill>
                            <a:srgbClr val="000000"/>
                          </a:solidFill>
                          <a:effectLst/>
                          <a:latin typeface="Sassoon Infant Rg" pitchFamily="50" charset="0"/>
                          <a:ea typeface="Sassoon Infant Rg" pitchFamily="50" charset="0"/>
                        </a:rPr>
                        <a:t> was an Ancient Greek </a:t>
                      </a:r>
                      <a:r>
                        <a:rPr lang="en-GB" sz="1000" b="1" i="0" dirty="0">
                          <a:solidFill>
                            <a:srgbClr val="000000"/>
                          </a:solidFill>
                          <a:effectLst/>
                          <a:latin typeface="Sassoon Infant Rg" pitchFamily="50" charset="0"/>
                          <a:ea typeface="Sassoon Infant Rg" pitchFamily="50" charset="0"/>
                        </a:rPr>
                        <a:t>philosopher</a:t>
                      </a:r>
                      <a:r>
                        <a:rPr lang="en-GB" sz="1000" b="0" i="0" dirty="0">
                          <a:solidFill>
                            <a:srgbClr val="000000"/>
                          </a:solidFill>
                          <a:effectLst/>
                          <a:latin typeface="Sassoon Infant Rg" pitchFamily="50" charset="0"/>
                          <a:ea typeface="Sassoon Infant Rg" pitchFamily="50" charset="0"/>
                        </a:rPr>
                        <a:t> and is often seen as one of the most influential founders of Western philosophy.</a:t>
                      </a:r>
                    </a:p>
                    <a:p>
                      <a:pPr marL="0" marR="0" lvl="0" indent="0" algn="l" defTabSz="914400" rtl="0" eaLnBrk="1" fontAlgn="base" latinLnBrk="0" hangingPunct="1">
                        <a:lnSpc>
                          <a:spcPct val="100000"/>
                        </a:lnSpc>
                        <a:spcBef>
                          <a:spcPts val="0"/>
                        </a:spcBef>
                        <a:spcAft>
                          <a:spcPts val="0"/>
                        </a:spcAft>
                        <a:buClrTx/>
                        <a:buSzTx/>
                        <a:buFontTx/>
                        <a:buNone/>
                        <a:tabLst/>
                        <a:defRPr/>
                      </a:pPr>
                      <a:endParaRPr lang="en-GB" sz="1000" dirty="0">
                        <a:latin typeface="Sassoon Infant Rg" pitchFamily="50" charset="0"/>
                        <a:ea typeface="Sassoon Infant Rg" pitchFamily="50" charset="0"/>
                      </a:endParaRPr>
                    </a:p>
                  </a:txBody>
                  <a:tcPr marL="74295" marR="74295" marT="37148" marB="37148"/>
                </a:tc>
                <a:extLst>
                  <a:ext uri="{0D108BD9-81ED-4DB2-BD59-A6C34878D82A}">
                    <a16:rowId xmlns:a16="http://schemas.microsoft.com/office/drawing/2014/main" val="10001"/>
                  </a:ext>
                </a:extLst>
              </a:tr>
            </a:tbl>
          </a:graphicData>
        </a:graphic>
      </p:graphicFrame>
      <p:sp>
        <p:nvSpPr>
          <p:cNvPr id="8" name="Rectangle 7">
            <a:extLst>
              <a:ext uri="{FF2B5EF4-FFF2-40B4-BE49-F238E27FC236}">
                <a16:creationId xmlns:a16="http://schemas.microsoft.com/office/drawing/2014/main" id="{7325E3D5-0A37-7894-0A93-D06B9AA19D32}"/>
              </a:ext>
            </a:extLst>
          </p:cNvPr>
          <p:cNvSpPr/>
          <p:nvPr/>
        </p:nvSpPr>
        <p:spPr>
          <a:xfrm rot="5400000">
            <a:off x="7539365" y="2527010"/>
            <a:ext cx="3234114" cy="117057"/>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Infant Rg" pitchFamily="50" charset="0"/>
              <a:ea typeface="Sassoon Infant Rg" pitchFamily="50" charset="0"/>
            </a:endParaRPr>
          </a:p>
        </p:txBody>
      </p:sp>
      <p:graphicFrame>
        <p:nvGraphicFramePr>
          <p:cNvPr id="10" name="Table 9">
            <a:extLst>
              <a:ext uri="{FF2B5EF4-FFF2-40B4-BE49-F238E27FC236}">
                <a16:creationId xmlns:a16="http://schemas.microsoft.com/office/drawing/2014/main" id="{4CF714C4-1BC1-6389-169E-D68E89E67647}"/>
              </a:ext>
            </a:extLst>
          </p:cNvPr>
          <p:cNvGraphicFramePr>
            <a:graphicFrameLocks noGrp="1"/>
          </p:cNvGraphicFramePr>
          <p:nvPr>
            <p:extLst>
              <p:ext uri="{D42A27DB-BD31-4B8C-83A1-F6EECF244321}">
                <p14:modId xmlns:p14="http://schemas.microsoft.com/office/powerpoint/2010/main" val="3424153641"/>
              </p:ext>
            </p:extLst>
          </p:nvPr>
        </p:nvGraphicFramePr>
        <p:xfrm>
          <a:off x="8239634" y="596185"/>
          <a:ext cx="1613170" cy="211456"/>
        </p:xfrm>
        <a:graphic>
          <a:graphicData uri="http://schemas.openxmlformats.org/drawingml/2006/table">
            <a:tbl>
              <a:tblPr firstRow="1" bandRow="1">
                <a:tableStyleId>{F5AB1C69-6EDB-4FF4-983F-18BD219EF322}</a:tableStyleId>
              </a:tblPr>
              <a:tblGrid>
                <a:gridCol w="1613170">
                  <a:extLst>
                    <a:ext uri="{9D8B030D-6E8A-4147-A177-3AD203B41FA5}">
                      <a16:colId xmlns:a16="http://schemas.microsoft.com/office/drawing/2014/main" val="534861689"/>
                    </a:ext>
                  </a:extLst>
                </a:gridCol>
              </a:tblGrid>
              <a:tr h="19360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1" i="0" u="sng" kern="1200" dirty="0">
                          <a:solidFill>
                            <a:schemeClr val="lt1"/>
                          </a:solidFill>
                          <a:effectLst/>
                          <a:latin typeface="Sassoon Infant Rg" pitchFamily="50" charset="0"/>
                          <a:ea typeface="Sassoon Infant Rg" pitchFamily="50" charset="0"/>
                          <a:cs typeface="+mn-cs"/>
                        </a:rPr>
                        <a:t>HISTORICAL CONTEXT</a:t>
                      </a:r>
                      <a:endParaRPr lang="en-GB" sz="600" b="0" i="0" kern="1200" dirty="0">
                        <a:solidFill>
                          <a:schemeClr val="bg1"/>
                        </a:solidFill>
                        <a:effectLst/>
                        <a:latin typeface="Sassoon Infant Rg" pitchFamily="50" charset="0"/>
                        <a:ea typeface="Sassoon Infant Rg" pitchFamily="50" charset="0"/>
                        <a:cs typeface="+mn-cs"/>
                      </a:endParaRPr>
                    </a:p>
                  </a:txBody>
                  <a:tcPr marL="74295" marR="74295" marT="37148" marB="37148"/>
                </a:tc>
                <a:extLst>
                  <a:ext uri="{0D108BD9-81ED-4DB2-BD59-A6C34878D82A}">
                    <a16:rowId xmlns:a16="http://schemas.microsoft.com/office/drawing/2014/main" val="1786149138"/>
                  </a:ext>
                </a:extLst>
              </a:tr>
            </a:tbl>
          </a:graphicData>
        </a:graphic>
      </p:graphicFrame>
      <p:sp>
        <p:nvSpPr>
          <p:cNvPr id="12" name="Oval 11">
            <a:extLst>
              <a:ext uri="{FF2B5EF4-FFF2-40B4-BE49-F238E27FC236}">
                <a16:creationId xmlns:a16="http://schemas.microsoft.com/office/drawing/2014/main" id="{4F6F3F6B-A39B-CAC1-93E1-E3DE18FCDE04}"/>
              </a:ext>
            </a:extLst>
          </p:cNvPr>
          <p:cNvSpPr/>
          <p:nvPr/>
        </p:nvSpPr>
        <p:spPr>
          <a:xfrm>
            <a:off x="9502922" y="876686"/>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13" name="Oval 12">
            <a:extLst>
              <a:ext uri="{FF2B5EF4-FFF2-40B4-BE49-F238E27FC236}">
                <a16:creationId xmlns:a16="http://schemas.microsoft.com/office/drawing/2014/main" id="{C2466E88-F8C3-2B5E-37F1-B64D762F616C}"/>
              </a:ext>
            </a:extLst>
          </p:cNvPr>
          <p:cNvSpPr/>
          <p:nvPr/>
        </p:nvSpPr>
        <p:spPr>
          <a:xfrm>
            <a:off x="9089862" y="964802"/>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4" name="Straight Connector 13">
            <a:extLst>
              <a:ext uri="{FF2B5EF4-FFF2-40B4-BE49-F238E27FC236}">
                <a16:creationId xmlns:a16="http://schemas.microsoft.com/office/drawing/2014/main" id="{7A97E98B-FCC7-5662-1C63-EE4C29566335}"/>
              </a:ext>
            </a:extLst>
          </p:cNvPr>
          <p:cNvCxnSpPr>
            <a:cxnSpLocks/>
            <a:stCxn id="13" idx="6"/>
          </p:cNvCxnSpPr>
          <p:nvPr/>
        </p:nvCxnSpPr>
        <p:spPr>
          <a:xfrm>
            <a:off x="9266974" y="1067090"/>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5" name="Oval 14">
            <a:extLst>
              <a:ext uri="{FF2B5EF4-FFF2-40B4-BE49-F238E27FC236}">
                <a16:creationId xmlns:a16="http://schemas.microsoft.com/office/drawing/2014/main" id="{A660D4BF-82DD-574A-DAFF-374E106C9B57}"/>
              </a:ext>
            </a:extLst>
          </p:cNvPr>
          <p:cNvSpPr/>
          <p:nvPr/>
        </p:nvSpPr>
        <p:spPr>
          <a:xfrm>
            <a:off x="9513183" y="1458903"/>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16" name="Oval 15">
            <a:extLst>
              <a:ext uri="{FF2B5EF4-FFF2-40B4-BE49-F238E27FC236}">
                <a16:creationId xmlns:a16="http://schemas.microsoft.com/office/drawing/2014/main" id="{1054B4F7-F252-819D-462F-42A8D4EDDEE8}"/>
              </a:ext>
            </a:extLst>
          </p:cNvPr>
          <p:cNvSpPr/>
          <p:nvPr/>
        </p:nvSpPr>
        <p:spPr>
          <a:xfrm>
            <a:off x="9075708" y="1542647"/>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17" name="Straight Connector 16">
            <a:extLst>
              <a:ext uri="{FF2B5EF4-FFF2-40B4-BE49-F238E27FC236}">
                <a16:creationId xmlns:a16="http://schemas.microsoft.com/office/drawing/2014/main" id="{3E348614-AE18-6A85-4B6E-0B9F8F22F6AD}"/>
              </a:ext>
            </a:extLst>
          </p:cNvPr>
          <p:cNvCxnSpPr>
            <a:cxnSpLocks/>
            <a:stCxn id="16" idx="6"/>
          </p:cNvCxnSpPr>
          <p:nvPr/>
        </p:nvCxnSpPr>
        <p:spPr>
          <a:xfrm>
            <a:off x="9252820" y="1644935"/>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18" name="Oval 17">
            <a:extLst>
              <a:ext uri="{FF2B5EF4-FFF2-40B4-BE49-F238E27FC236}">
                <a16:creationId xmlns:a16="http://schemas.microsoft.com/office/drawing/2014/main" id="{75D8023E-7D15-BE66-C99B-B59A985FFB43}"/>
              </a:ext>
            </a:extLst>
          </p:cNvPr>
          <p:cNvSpPr/>
          <p:nvPr/>
        </p:nvSpPr>
        <p:spPr>
          <a:xfrm>
            <a:off x="9512678" y="2042637"/>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19" name="Oval 18">
            <a:extLst>
              <a:ext uri="{FF2B5EF4-FFF2-40B4-BE49-F238E27FC236}">
                <a16:creationId xmlns:a16="http://schemas.microsoft.com/office/drawing/2014/main" id="{EE28AB98-2FF4-B7B6-E347-85CCDA4E5610}"/>
              </a:ext>
            </a:extLst>
          </p:cNvPr>
          <p:cNvSpPr/>
          <p:nvPr/>
        </p:nvSpPr>
        <p:spPr>
          <a:xfrm>
            <a:off x="9080811" y="2137826"/>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20" name="Straight Connector 19">
            <a:extLst>
              <a:ext uri="{FF2B5EF4-FFF2-40B4-BE49-F238E27FC236}">
                <a16:creationId xmlns:a16="http://schemas.microsoft.com/office/drawing/2014/main" id="{7268668B-9D21-3CC9-B60B-44568CAC542B}"/>
              </a:ext>
            </a:extLst>
          </p:cNvPr>
          <p:cNvCxnSpPr>
            <a:cxnSpLocks/>
            <a:stCxn id="19" idx="6"/>
          </p:cNvCxnSpPr>
          <p:nvPr/>
        </p:nvCxnSpPr>
        <p:spPr>
          <a:xfrm>
            <a:off x="9257923" y="2240114"/>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21" name="Oval 20">
            <a:extLst>
              <a:ext uri="{FF2B5EF4-FFF2-40B4-BE49-F238E27FC236}">
                <a16:creationId xmlns:a16="http://schemas.microsoft.com/office/drawing/2014/main" id="{3B1C5310-3EFF-FEFB-62CD-2A7281CFE956}"/>
              </a:ext>
            </a:extLst>
          </p:cNvPr>
          <p:cNvSpPr/>
          <p:nvPr/>
        </p:nvSpPr>
        <p:spPr>
          <a:xfrm>
            <a:off x="9506648" y="2606394"/>
            <a:ext cx="360202" cy="380809"/>
          </a:xfrm>
          <a:prstGeom prst="ellipse">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Infant Rg" pitchFamily="50" charset="0"/>
              <a:ea typeface="Sassoon Infant Rg" pitchFamily="50" charset="0"/>
            </a:endParaRPr>
          </a:p>
        </p:txBody>
      </p:sp>
      <p:cxnSp>
        <p:nvCxnSpPr>
          <p:cNvPr id="22" name="Straight Connector 21">
            <a:extLst>
              <a:ext uri="{FF2B5EF4-FFF2-40B4-BE49-F238E27FC236}">
                <a16:creationId xmlns:a16="http://schemas.microsoft.com/office/drawing/2014/main" id="{8E16EF28-3430-FD0D-FD49-03654659C802}"/>
              </a:ext>
            </a:extLst>
          </p:cNvPr>
          <p:cNvCxnSpPr>
            <a:cxnSpLocks/>
          </p:cNvCxnSpPr>
          <p:nvPr/>
        </p:nvCxnSpPr>
        <p:spPr>
          <a:xfrm>
            <a:off x="9270700" y="2796798"/>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23" name="Oval 22">
            <a:extLst>
              <a:ext uri="{FF2B5EF4-FFF2-40B4-BE49-F238E27FC236}">
                <a16:creationId xmlns:a16="http://schemas.microsoft.com/office/drawing/2014/main" id="{D5B4490A-5CF3-26B5-4307-8D325E493B9C}"/>
              </a:ext>
            </a:extLst>
          </p:cNvPr>
          <p:cNvSpPr/>
          <p:nvPr/>
        </p:nvSpPr>
        <p:spPr>
          <a:xfrm>
            <a:off x="9501827" y="3284095"/>
            <a:ext cx="360202" cy="380809"/>
          </a:xfrm>
          <a:prstGeom prst="ellipse">
            <a:avLst/>
          </a:prstGeom>
          <a:solidFill>
            <a:schemeClr val="bg2">
              <a:lumMod val="90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Infant Rg" pitchFamily="50" charset="0"/>
              <a:ea typeface="Sassoon Infant Rg" pitchFamily="50" charset="0"/>
            </a:endParaRPr>
          </a:p>
        </p:txBody>
      </p:sp>
      <p:sp>
        <p:nvSpPr>
          <p:cNvPr id="24" name="Oval 23">
            <a:extLst>
              <a:ext uri="{FF2B5EF4-FFF2-40B4-BE49-F238E27FC236}">
                <a16:creationId xmlns:a16="http://schemas.microsoft.com/office/drawing/2014/main" id="{C442ECCD-FDE8-6641-CC42-2E2F421DD1D6}"/>
              </a:ext>
            </a:extLst>
          </p:cNvPr>
          <p:cNvSpPr/>
          <p:nvPr/>
        </p:nvSpPr>
        <p:spPr>
          <a:xfrm>
            <a:off x="9069590" y="3390604"/>
            <a:ext cx="177112" cy="204576"/>
          </a:xfrm>
          <a:prstGeom prst="ellipse">
            <a:avLst/>
          </a:prstGeom>
          <a:solidFill>
            <a:schemeClr val="bg2">
              <a:lumMod val="90000"/>
            </a:schemeClr>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25" name="Straight Connector 24">
            <a:extLst>
              <a:ext uri="{FF2B5EF4-FFF2-40B4-BE49-F238E27FC236}">
                <a16:creationId xmlns:a16="http://schemas.microsoft.com/office/drawing/2014/main" id="{067DB84A-E13F-5E95-4006-432DFD133207}"/>
              </a:ext>
            </a:extLst>
          </p:cNvPr>
          <p:cNvCxnSpPr>
            <a:cxnSpLocks/>
            <a:stCxn id="24" idx="6"/>
          </p:cNvCxnSpPr>
          <p:nvPr/>
        </p:nvCxnSpPr>
        <p:spPr>
          <a:xfrm>
            <a:off x="9246702" y="3492892"/>
            <a:ext cx="235948" cy="0"/>
          </a:xfrm>
          <a:prstGeom prst="line">
            <a:avLst/>
          </a:prstGeom>
          <a:ln w="28575"/>
        </p:spPr>
        <p:style>
          <a:lnRef idx="1">
            <a:schemeClr val="dk1"/>
          </a:lnRef>
          <a:fillRef idx="0">
            <a:schemeClr val="dk1"/>
          </a:fillRef>
          <a:effectRef idx="0">
            <a:schemeClr val="dk1"/>
          </a:effectRef>
          <a:fontRef idx="minor">
            <a:schemeClr val="tx1"/>
          </a:fontRef>
        </p:style>
      </p:cxnSp>
      <p:sp>
        <p:nvSpPr>
          <p:cNvPr id="26" name="TextBox 25">
            <a:extLst>
              <a:ext uri="{FF2B5EF4-FFF2-40B4-BE49-F238E27FC236}">
                <a16:creationId xmlns:a16="http://schemas.microsoft.com/office/drawing/2014/main" id="{1C08CC28-FFFB-F407-9AF6-ADA96C49AC2A}"/>
              </a:ext>
            </a:extLst>
          </p:cNvPr>
          <p:cNvSpPr txBox="1"/>
          <p:nvPr/>
        </p:nvSpPr>
        <p:spPr>
          <a:xfrm>
            <a:off x="8076067" y="866424"/>
            <a:ext cx="1161276" cy="553998"/>
          </a:xfrm>
          <a:prstGeom prst="rect">
            <a:avLst/>
          </a:prstGeom>
          <a:noFill/>
        </p:spPr>
        <p:txBody>
          <a:bodyPr wrap="square">
            <a:spAutoFit/>
          </a:bodyPr>
          <a:lstStyle/>
          <a:p>
            <a:pPr algn="ctr"/>
            <a:r>
              <a:rPr lang="en-GB" sz="1000" b="1" dirty="0">
                <a:latin typeface="Sassoon Infant Rg" pitchFamily="50" charset="0"/>
                <a:ea typeface="Sassoon Infant Rg" pitchFamily="50" charset="0"/>
              </a:rPr>
              <a:t>Stone Age</a:t>
            </a:r>
          </a:p>
          <a:p>
            <a:pPr algn="ctr"/>
            <a:r>
              <a:rPr lang="en-GB" sz="1000" b="1" dirty="0">
                <a:latin typeface="Sassoon Infant Rg" pitchFamily="50" charset="0"/>
                <a:ea typeface="Sassoon Infant Rg" pitchFamily="50" charset="0"/>
              </a:rPr>
              <a:t>2.4 million – 3000 BC</a:t>
            </a:r>
          </a:p>
        </p:txBody>
      </p:sp>
      <p:sp>
        <p:nvSpPr>
          <p:cNvPr id="27" name="TextBox 26">
            <a:extLst>
              <a:ext uri="{FF2B5EF4-FFF2-40B4-BE49-F238E27FC236}">
                <a16:creationId xmlns:a16="http://schemas.microsoft.com/office/drawing/2014/main" id="{87ED69DE-EE1F-D30F-5832-1B426F8221EC}"/>
              </a:ext>
            </a:extLst>
          </p:cNvPr>
          <p:cNvSpPr txBox="1"/>
          <p:nvPr/>
        </p:nvSpPr>
        <p:spPr>
          <a:xfrm>
            <a:off x="8080035" y="1469357"/>
            <a:ext cx="1057581"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Bronze Age</a:t>
            </a:r>
          </a:p>
          <a:p>
            <a:pPr algn="ctr"/>
            <a:r>
              <a:rPr lang="en-GB" sz="1000" b="1" dirty="0">
                <a:latin typeface="Sassoon Infant Rg" pitchFamily="50" charset="0"/>
                <a:ea typeface="Sassoon Infant Rg" pitchFamily="50" charset="0"/>
              </a:rPr>
              <a:t>3000 – 700 BC</a:t>
            </a:r>
          </a:p>
        </p:txBody>
      </p:sp>
      <p:sp>
        <p:nvSpPr>
          <p:cNvPr id="28" name="TextBox 27">
            <a:extLst>
              <a:ext uri="{FF2B5EF4-FFF2-40B4-BE49-F238E27FC236}">
                <a16:creationId xmlns:a16="http://schemas.microsoft.com/office/drawing/2014/main" id="{9AB8FBDC-D4E8-AA30-9174-36DF1EA50033}"/>
              </a:ext>
            </a:extLst>
          </p:cNvPr>
          <p:cNvSpPr txBox="1"/>
          <p:nvPr/>
        </p:nvSpPr>
        <p:spPr>
          <a:xfrm>
            <a:off x="8007630" y="2563478"/>
            <a:ext cx="1117128" cy="553998"/>
          </a:xfrm>
          <a:prstGeom prst="rect">
            <a:avLst/>
          </a:prstGeom>
          <a:noFill/>
        </p:spPr>
        <p:txBody>
          <a:bodyPr wrap="square">
            <a:spAutoFit/>
          </a:bodyPr>
          <a:lstStyle/>
          <a:p>
            <a:pPr algn="ctr"/>
            <a:r>
              <a:rPr lang="en-GB" sz="1000" b="1" dirty="0">
                <a:latin typeface="Sassoon Infant Rg" pitchFamily="50" charset="0"/>
                <a:ea typeface="Sassoon Infant Rg" pitchFamily="50" charset="0"/>
              </a:rPr>
              <a:t>Shang Dynasty</a:t>
            </a:r>
          </a:p>
          <a:p>
            <a:pPr algn="ctr"/>
            <a:r>
              <a:rPr lang="en-GB" sz="1000" b="1" dirty="0">
                <a:latin typeface="Sassoon Infant Rg" pitchFamily="50" charset="0"/>
                <a:ea typeface="Sassoon Infant Rg" pitchFamily="50" charset="0"/>
              </a:rPr>
              <a:t>1760 – 1000  BC</a:t>
            </a:r>
          </a:p>
        </p:txBody>
      </p:sp>
      <p:sp>
        <p:nvSpPr>
          <p:cNvPr id="29" name="TextBox 28">
            <a:extLst>
              <a:ext uri="{FF2B5EF4-FFF2-40B4-BE49-F238E27FC236}">
                <a16:creationId xmlns:a16="http://schemas.microsoft.com/office/drawing/2014/main" id="{5E18F6D0-5B60-5F83-F21A-90F1F5FCD23D}"/>
              </a:ext>
            </a:extLst>
          </p:cNvPr>
          <p:cNvSpPr txBox="1"/>
          <p:nvPr/>
        </p:nvSpPr>
        <p:spPr>
          <a:xfrm>
            <a:off x="8118594" y="1999134"/>
            <a:ext cx="1057581"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Ancient Egypt</a:t>
            </a:r>
          </a:p>
          <a:p>
            <a:pPr algn="ctr"/>
            <a:r>
              <a:rPr lang="en-GB" sz="1000" b="1" dirty="0">
                <a:latin typeface="Sassoon Infant Rg" pitchFamily="50" charset="0"/>
                <a:ea typeface="Sassoon Infant Rg" pitchFamily="50" charset="0"/>
              </a:rPr>
              <a:t>3000 – 30 BC</a:t>
            </a:r>
          </a:p>
        </p:txBody>
      </p:sp>
      <p:sp>
        <p:nvSpPr>
          <p:cNvPr id="30" name="TextBox 29">
            <a:extLst>
              <a:ext uri="{FF2B5EF4-FFF2-40B4-BE49-F238E27FC236}">
                <a16:creationId xmlns:a16="http://schemas.microsoft.com/office/drawing/2014/main" id="{B7705668-C492-8C3A-4E42-C43EB17BBDB2}"/>
              </a:ext>
            </a:extLst>
          </p:cNvPr>
          <p:cNvSpPr txBox="1"/>
          <p:nvPr/>
        </p:nvSpPr>
        <p:spPr>
          <a:xfrm>
            <a:off x="7938885" y="3874567"/>
            <a:ext cx="1218483"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Iron Age</a:t>
            </a:r>
          </a:p>
          <a:p>
            <a:pPr algn="ctr"/>
            <a:r>
              <a:rPr lang="en-GB" sz="1000" b="1" dirty="0">
                <a:latin typeface="Sassoon Infant Rg" pitchFamily="50" charset="0"/>
                <a:ea typeface="Sassoon Infant Rg" pitchFamily="50" charset="0"/>
              </a:rPr>
              <a:t>825 BC – 43 AD</a:t>
            </a:r>
          </a:p>
        </p:txBody>
      </p:sp>
      <p:sp>
        <p:nvSpPr>
          <p:cNvPr id="31" name="TextBox 30">
            <a:extLst>
              <a:ext uri="{FF2B5EF4-FFF2-40B4-BE49-F238E27FC236}">
                <a16:creationId xmlns:a16="http://schemas.microsoft.com/office/drawing/2014/main" id="{3287E2FA-7FA8-CCDA-77A6-C2AE157CE1F1}"/>
              </a:ext>
            </a:extLst>
          </p:cNvPr>
          <p:cNvSpPr txBox="1"/>
          <p:nvPr/>
        </p:nvSpPr>
        <p:spPr>
          <a:xfrm>
            <a:off x="7951662" y="3275401"/>
            <a:ext cx="1218483" cy="400110"/>
          </a:xfrm>
          <a:prstGeom prst="rect">
            <a:avLst/>
          </a:prstGeom>
          <a:noFill/>
        </p:spPr>
        <p:txBody>
          <a:bodyPr wrap="square">
            <a:spAutoFit/>
          </a:bodyPr>
          <a:lstStyle/>
          <a:p>
            <a:pPr algn="ctr"/>
            <a:r>
              <a:rPr lang="en-GB" sz="1000" b="1" dirty="0">
                <a:latin typeface="Sassoon Infant Rg" pitchFamily="50" charset="0"/>
                <a:ea typeface="Sassoon Infant Rg" pitchFamily="50" charset="0"/>
              </a:rPr>
              <a:t>Ancient Greece</a:t>
            </a:r>
          </a:p>
          <a:p>
            <a:pPr algn="ctr"/>
            <a:r>
              <a:rPr lang="en-GB" sz="1000" b="1" dirty="0">
                <a:latin typeface="Sassoon Infant Rg" pitchFamily="50" charset="0"/>
                <a:ea typeface="Sassoon Infant Rg" pitchFamily="50" charset="0"/>
              </a:rPr>
              <a:t>1200 – 146 BC</a:t>
            </a:r>
          </a:p>
        </p:txBody>
      </p:sp>
      <p:sp>
        <p:nvSpPr>
          <p:cNvPr id="32" name="Oval 31">
            <a:extLst>
              <a:ext uri="{FF2B5EF4-FFF2-40B4-BE49-F238E27FC236}">
                <a16:creationId xmlns:a16="http://schemas.microsoft.com/office/drawing/2014/main" id="{C820112A-5355-6949-DA25-3C041DF9EB07}"/>
              </a:ext>
            </a:extLst>
          </p:cNvPr>
          <p:cNvSpPr/>
          <p:nvPr/>
        </p:nvSpPr>
        <p:spPr>
          <a:xfrm>
            <a:off x="9496113" y="3869350"/>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cxnSp>
        <p:nvCxnSpPr>
          <p:cNvPr id="33" name="Straight Connector 32">
            <a:extLst>
              <a:ext uri="{FF2B5EF4-FFF2-40B4-BE49-F238E27FC236}">
                <a16:creationId xmlns:a16="http://schemas.microsoft.com/office/drawing/2014/main" id="{F174E581-C628-9C18-7ADB-43840474B6F0}"/>
              </a:ext>
            </a:extLst>
          </p:cNvPr>
          <p:cNvCxnSpPr>
            <a:cxnSpLocks/>
          </p:cNvCxnSpPr>
          <p:nvPr/>
        </p:nvCxnSpPr>
        <p:spPr>
          <a:xfrm>
            <a:off x="9257923" y="4077190"/>
            <a:ext cx="235948" cy="0"/>
          </a:xfrm>
          <a:prstGeom prst="line">
            <a:avLst/>
          </a:prstGeom>
          <a:ln w="28575"/>
        </p:spPr>
        <p:style>
          <a:lnRef idx="1">
            <a:schemeClr val="dk1"/>
          </a:lnRef>
          <a:fillRef idx="0">
            <a:schemeClr val="dk1"/>
          </a:fillRef>
          <a:effectRef idx="0">
            <a:schemeClr val="dk1"/>
          </a:effectRef>
          <a:fontRef idx="minor">
            <a:schemeClr val="tx1"/>
          </a:fontRef>
        </p:style>
      </p:cxnSp>
      <p:pic>
        <p:nvPicPr>
          <p:cNvPr id="34" name="Picture 2" descr="stone age icon">
            <a:extLst>
              <a:ext uri="{FF2B5EF4-FFF2-40B4-BE49-F238E27FC236}">
                <a16:creationId xmlns:a16="http://schemas.microsoft.com/office/drawing/2014/main" id="{0E39E068-B0CA-E42C-5191-087758ECFB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00680" y="916971"/>
            <a:ext cx="360202" cy="360202"/>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4" descr="bronze age icon">
            <a:extLst>
              <a:ext uri="{FF2B5EF4-FFF2-40B4-BE49-F238E27FC236}">
                <a16:creationId xmlns:a16="http://schemas.microsoft.com/office/drawing/2014/main" id="{2007820E-956B-3722-9890-70E4175650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12891" y="1498688"/>
            <a:ext cx="360203" cy="360203"/>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6" descr="pharaoh icon">
            <a:extLst>
              <a:ext uri="{FF2B5EF4-FFF2-40B4-BE49-F238E27FC236}">
                <a16:creationId xmlns:a16="http://schemas.microsoft.com/office/drawing/2014/main" id="{A10DFE27-A628-444A-63A0-3D2E4090087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12678" y="2052940"/>
            <a:ext cx="360202" cy="360202"/>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8" descr="china icon">
            <a:extLst>
              <a:ext uri="{FF2B5EF4-FFF2-40B4-BE49-F238E27FC236}">
                <a16:creationId xmlns:a16="http://schemas.microsoft.com/office/drawing/2014/main" id="{152E4656-F298-961E-180D-44BFC4C6110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565739" y="2663604"/>
            <a:ext cx="278218" cy="278218"/>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10" descr="parthenon icon">
            <a:extLst>
              <a:ext uri="{FF2B5EF4-FFF2-40B4-BE49-F238E27FC236}">
                <a16:creationId xmlns:a16="http://schemas.microsoft.com/office/drawing/2014/main" id="{E3F94A72-BB96-F5EB-DBD8-4780F61D1D3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504972" y="3280827"/>
            <a:ext cx="375612" cy="375612"/>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12" descr="weapon icon">
            <a:extLst>
              <a:ext uri="{FF2B5EF4-FFF2-40B4-BE49-F238E27FC236}">
                <a16:creationId xmlns:a16="http://schemas.microsoft.com/office/drawing/2014/main" id="{13D0BCBF-8CE4-F23C-62FD-19295899C98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489050" y="3885094"/>
            <a:ext cx="383334" cy="383334"/>
          </a:xfrm>
          <a:prstGeom prst="rect">
            <a:avLst/>
          </a:prstGeom>
          <a:noFill/>
          <a:extLst>
            <a:ext uri="{909E8E84-426E-40DD-AFC4-6F175D3DCCD1}">
              <a14:hiddenFill xmlns:a14="http://schemas.microsoft.com/office/drawing/2010/main">
                <a:solidFill>
                  <a:srgbClr val="FFFFFF"/>
                </a:solidFill>
              </a14:hiddenFill>
            </a:ext>
          </a:extLst>
        </p:spPr>
      </p:pic>
      <p:sp>
        <p:nvSpPr>
          <p:cNvPr id="41" name="Oval 40">
            <a:extLst>
              <a:ext uri="{FF2B5EF4-FFF2-40B4-BE49-F238E27FC236}">
                <a16:creationId xmlns:a16="http://schemas.microsoft.com/office/drawing/2014/main" id="{D665F5E1-9D2E-7ACF-00FE-13CF3074D691}"/>
              </a:ext>
            </a:extLst>
          </p:cNvPr>
          <p:cNvSpPr/>
          <p:nvPr/>
        </p:nvSpPr>
        <p:spPr>
          <a:xfrm>
            <a:off x="9084953" y="2711649"/>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latin typeface="Sassoon Infant Rg" pitchFamily="50" charset="0"/>
              <a:ea typeface="Sassoon Infant Rg" pitchFamily="50" charset="0"/>
            </a:endParaRPr>
          </a:p>
        </p:txBody>
      </p:sp>
      <p:sp>
        <p:nvSpPr>
          <p:cNvPr id="42" name="Rectangle 41">
            <a:extLst>
              <a:ext uri="{FF2B5EF4-FFF2-40B4-BE49-F238E27FC236}">
                <a16:creationId xmlns:a16="http://schemas.microsoft.com/office/drawing/2014/main" id="{0D6A0059-57F9-D06E-CF30-36E0760ACD5A}"/>
              </a:ext>
            </a:extLst>
          </p:cNvPr>
          <p:cNvSpPr/>
          <p:nvPr/>
        </p:nvSpPr>
        <p:spPr>
          <a:xfrm>
            <a:off x="171039" y="2366627"/>
            <a:ext cx="7947555" cy="136174"/>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6B2DD950-5B21-025B-F4CA-46B4266CFBC0}"/>
              </a:ext>
            </a:extLst>
          </p:cNvPr>
          <p:cNvSpPr/>
          <p:nvPr/>
        </p:nvSpPr>
        <p:spPr>
          <a:xfrm>
            <a:off x="6980042" y="1722088"/>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id="{9D8A0147-1F5D-B3B0-4A5F-AC5BDD9E510B}"/>
              </a:ext>
            </a:extLst>
          </p:cNvPr>
          <p:cNvSpPr/>
          <p:nvPr/>
        </p:nvSpPr>
        <p:spPr>
          <a:xfrm>
            <a:off x="7071587" y="2335643"/>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49" name="Straight Connector 48">
            <a:extLst>
              <a:ext uri="{FF2B5EF4-FFF2-40B4-BE49-F238E27FC236}">
                <a16:creationId xmlns:a16="http://schemas.microsoft.com/office/drawing/2014/main" id="{03098FDF-D46E-F42D-4E95-CE4BAE375CE4}"/>
              </a:ext>
            </a:extLst>
          </p:cNvPr>
          <p:cNvCxnSpPr>
            <a:cxnSpLocks/>
            <a:stCxn id="48" idx="0"/>
          </p:cNvCxnSpPr>
          <p:nvPr/>
        </p:nvCxnSpPr>
        <p:spPr>
          <a:xfrm flipV="1">
            <a:off x="7160143" y="2102897"/>
            <a:ext cx="0" cy="232746"/>
          </a:xfrm>
          <a:prstGeom prst="line">
            <a:avLst/>
          </a:prstGeom>
          <a:ln w="28575"/>
        </p:spPr>
        <p:style>
          <a:lnRef idx="1">
            <a:schemeClr val="dk1"/>
          </a:lnRef>
          <a:fillRef idx="0">
            <a:schemeClr val="dk1"/>
          </a:fillRef>
          <a:effectRef idx="0">
            <a:schemeClr val="dk1"/>
          </a:effectRef>
          <a:fontRef idx="minor">
            <a:schemeClr val="tx1"/>
          </a:fontRef>
        </p:style>
      </p:cxnSp>
      <p:sp>
        <p:nvSpPr>
          <p:cNvPr id="50" name="TextBox 49">
            <a:extLst>
              <a:ext uri="{FF2B5EF4-FFF2-40B4-BE49-F238E27FC236}">
                <a16:creationId xmlns:a16="http://schemas.microsoft.com/office/drawing/2014/main" id="{F7C67CC8-DDB2-9332-A269-793EE1606AEC}"/>
              </a:ext>
            </a:extLst>
          </p:cNvPr>
          <p:cNvSpPr txBox="1"/>
          <p:nvPr/>
        </p:nvSpPr>
        <p:spPr>
          <a:xfrm>
            <a:off x="6549377" y="1344207"/>
            <a:ext cx="1189108" cy="400110"/>
          </a:xfrm>
          <a:prstGeom prst="rect">
            <a:avLst/>
          </a:prstGeom>
          <a:noFill/>
        </p:spPr>
        <p:txBody>
          <a:bodyPr wrap="square">
            <a:spAutoFit/>
          </a:bodyPr>
          <a:lstStyle/>
          <a:p>
            <a:pPr algn="ctr"/>
            <a:r>
              <a:rPr lang="en-GB" sz="1000" b="1" dirty="0"/>
              <a:t>Hellenistic Period</a:t>
            </a:r>
          </a:p>
          <a:p>
            <a:pPr algn="ctr"/>
            <a:r>
              <a:rPr lang="en-GB" sz="1000" b="1" dirty="0"/>
              <a:t>323BC – 31BC</a:t>
            </a:r>
          </a:p>
        </p:txBody>
      </p:sp>
      <p:sp>
        <p:nvSpPr>
          <p:cNvPr id="51" name="Oval 50">
            <a:extLst>
              <a:ext uri="{FF2B5EF4-FFF2-40B4-BE49-F238E27FC236}">
                <a16:creationId xmlns:a16="http://schemas.microsoft.com/office/drawing/2014/main" id="{2D7F7D3C-19AC-FEE7-FE26-8998D0FB6681}"/>
              </a:ext>
            </a:extLst>
          </p:cNvPr>
          <p:cNvSpPr/>
          <p:nvPr/>
        </p:nvSpPr>
        <p:spPr>
          <a:xfrm>
            <a:off x="1360492" y="1719769"/>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2579CC14-AABE-9B3F-B0C0-B8BBFD32FA1F}"/>
              </a:ext>
            </a:extLst>
          </p:cNvPr>
          <p:cNvSpPr/>
          <p:nvPr/>
        </p:nvSpPr>
        <p:spPr>
          <a:xfrm>
            <a:off x="1452037" y="2333324"/>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4" name="Straight Connector 53">
            <a:extLst>
              <a:ext uri="{FF2B5EF4-FFF2-40B4-BE49-F238E27FC236}">
                <a16:creationId xmlns:a16="http://schemas.microsoft.com/office/drawing/2014/main" id="{52423EF1-ECB5-A86B-A8A1-85A30DED5615}"/>
              </a:ext>
            </a:extLst>
          </p:cNvPr>
          <p:cNvCxnSpPr>
            <a:cxnSpLocks/>
            <a:stCxn id="53" idx="0"/>
          </p:cNvCxnSpPr>
          <p:nvPr/>
        </p:nvCxnSpPr>
        <p:spPr>
          <a:xfrm flipV="1">
            <a:off x="1540593" y="2100578"/>
            <a:ext cx="0" cy="232746"/>
          </a:xfrm>
          <a:prstGeom prst="line">
            <a:avLst/>
          </a:prstGeom>
          <a:ln w="28575"/>
        </p:spPr>
        <p:style>
          <a:lnRef idx="1">
            <a:schemeClr val="dk1"/>
          </a:lnRef>
          <a:fillRef idx="0">
            <a:schemeClr val="dk1"/>
          </a:fillRef>
          <a:effectRef idx="0">
            <a:schemeClr val="dk1"/>
          </a:effectRef>
          <a:fontRef idx="minor">
            <a:schemeClr val="tx1"/>
          </a:fontRef>
        </p:style>
      </p:cxnSp>
      <p:sp>
        <p:nvSpPr>
          <p:cNvPr id="55" name="TextBox 54">
            <a:extLst>
              <a:ext uri="{FF2B5EF4-FFF2-40B4-BE49-F238E27FC236}">
                <a16:creationId xmlns:a16="http://schemas.microsoft.com/office/drawing/2014/main" id="{2B135021-39C4-D04D-23ED-8E2B161F20E2}"/>
              </a:ext>
            </a:extLst>
          </p:cNvPr>
          <p:cNvSpPr txBox="1"/>
          <p:nvPr/>
        </p:nvSpPr>
        <p:spPr>
          <a:xfrm>
            <a:off x="718544" y="1332951"/>
            <a:ext cx="1584045" cy="400110"/>
          </a:xfrm>
          <a:prstGeom prst="rect">
            <a:avLst/>
          </a:prstGeom>
          <a:noFill/>
        </p:spPr>
        <p:txBody>
          <a:bodyPr wrap="square">
            <a:spAutoFit/>
          </a:bodyPr>
          <a:lstStyle/>
          <a:p>
            <a:pPr algn="ctr"/>
            <a:r>
              <a:rPr lang="en-GB" sz="1000" b="1" dirty="0"/>
              <a:t>Archaic Period</a:t>
            </a:r>
          </a:p>
          <a:p>
            <a:pPr algn="ctr"/>
            <a:r>
              <a:rPr lang="en-GB" sz="1000" b="1" dirty="0"/>
              <a:t>800BC – 480BC</a:t>
            </a:r>
          </a:p>
        </p:txBody>
      </p:sp>
      <p:sp>
        <p:nvSpPr>
          <p:cNvPr id="1035" name="TextBox 1034">
            <a:extLst>
              <a:ext uri="{FF2B5EF4-FFF2-40B4-BE49-F238E27FC236}">
                <a16:creationId xmlns:a16="http://schemas.microsoft.com/office/drawing/2014/main" id="{D05283D3-5B6F-5AF4-FE58-63BDA987AE9B}"/>
              </a:ext>
            </a:extLst>
          </p:cNvPr>
          <p:cNvSpPr txBox="1"/>
          <p:nvPr/>
        </p:nvSpPr>
        <p:spPr>
          <a:xfrm>
            <a:off x="171040" y="2543898"/>
            <a:ext cx="2513596" cy="861774"/>
          </a:xfrm>
          <a:prstGeom prst="rect">
            <a:avLst/>
          </a:prstGeom>
          <a:noFill/>
        </p:spPr>
        <p:txBody>
          <a:bodyPr wrap="square">
            <a:spAutoFit/>
          </a:bodyPr>
          <a:lstStyle/>
          <a:p>
            <a:pPr algn="just"/>
            <a:r>
              <a:rPr lang="en-GB" sz="1000" b="0" i="0" kern="1200" dirty="0">
                <a:solidFill>
                  <a:schemeClr val="dk1"/>
                </a:solidFill>
                <a:effectLst/>
                <a:latin typeface="Sassoon Infant Rg" pitchFamily="50" charset="0"/>
                <a:ea typeface="Sassoon Infant Rg" pitchFamily="50" charset="0"/>
                <a:cs typeface="+mn-cs"/>
              </a:rPr>
              <a:t>During the </a:t>
            </a:r>
            <a:r>
              <a:rPr lang="en-GB" sz="1000" b="1" i="0" kern="1200" dirty="0">
                <a:solidFill>
                  <a:schemeClr val="dk1"/>
                </a:solidFill>
                <a:effectLst/>
                <a:latin typeface="Sassoon Infant Rg" pitchFamily="50" charset="0"/>
                <a:ea typeface="Sassoon Infant Rg" pitchFamily="50" charset="0"/>
                <a:cs typeface="+mn-cs"/>
              </a:rPr>
              <a:t>Archaic Period </a:t>
            </a:r>
            <a:r>
              <a:rPr lang="en-GB" sz="1000" b="0" i="0" kern="1200" dirty="0">
                <a:solidFill>
                  <a:schemeClr val="dk1"/>
                </a:solidFill>
                <a:effectLst/>
                <a:latin typeface="Sassoon Infant Rg" pitchFamily="50" charset="0"/>
                <a:ea typeface="Sassoon Infant Rg" pitchFamily="50" charset="0"/>
                <a:cs typeface="+mn-cs"/>
              </a:rPr>
              <a:t>the Greek government began to form with the rise of the city-states such as Athens and Sparta. This was also when the Greeks began to explore philosophy and theatre. </a:t>
            </a:r>
            <a:endParaRPr lang="en-GB" sz="1000" dirty="0">
              <a:latin typeface="Sassoon Infant Rg" pitchFamily="50" charset="0"/>
              <a:ea typeface="Sassoon Infant Rg" pitchFamily="50" charset="0"/>
            </a:endParaRPr>
          </a:p>
        </p:txBody>
      </p:sp>
      <p:sp>
        <p:nvSpPr>
          <p:cNvPr id="1054" name="Oval 1053">
            <a:extLst>
              <a:ext uri="{FF2B5EF4-FFF2-40B4-BE49-F238E27FC236}">
                <a16:creationId xmlns:a16="http://schemas.microsoft.com/office/drawing/2014/main" id="{C13C9530-382C-53A5-DC75-C7865E4E645C}"/>
              </a:ext>
            </a:extLst>
          </p:cNvPr>
          <p:cNvSpPr/>
          <p:nvPr/>
        </p:nvSpPr>
        <p:spPr>
          <a:xfrm>
            <a:off x="4181630" y="1725154"/>
            <a:ext cx="360202" cy="380809"/>
          </a:xfrm>
          <a:prstGeom prst="ellipse">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56" name="Oval 1055">
            <a:extLst>
              <a:ext uri="{FF2B5EF4-FFF2-40B4-BE49-F238E27FC236}">
                <a16:creationId xmlns:a16="http://schemas.microsoft.com/office/drawing/2014/main" id="{117EA052-18B6-21AF-E4FF-8A1CB210DB6A}"/>
              </a:ext>
            </a:extLst>
          </p:cNvPr>
          <p:cNvSpPr/>
          <p:nvPr/>
        </p:nvSpPr>
        <p:spPr>
          <a:xfrm>
            <a:off x="4273175" y="2338709"/>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058" name="Straight Connector 1057">
            <a:extLst>
              <a:ext uri="{FF2B5EF4-FFF2-40B4-BE49-F238E27FC236}">
                <a16:creationId xmlns:a16="http://schemas.microsoft.com/office/drawing/2014/main" id="{B7409159-F309-5095-EB92-F5A25D6C12D2}"/>
              </a:ext>
            </a:extLst>
          </p:cNvPr>
          <p:cNvCxnSpPr>
            <a:cxnSpLocks/>
            <a:stCxn id="1056" idx="0"/>
          </p:cNvCxnSpPr>
          <p:nvPr/>
        </p:nvCxnSpPr>
        <p:spPr>
          <a:xfrm flipV="1">
            <a:off x="4361731" y="2105963"/>
            <a:ext cx="0" cy="232746"/>
          </a:xfrm>
          <a:prstGeom prst="line">
            <a:avLst/>
          </a:prstGeom>
          <a:ln w="28575"/>
        </p:spPr>
        <p:style>
          <a:lnRef idx="1">
            <a:schemeClr val="dk1"/>
          </a:lnRef>
          <a:fillRef idx="0">
            <a:schemeClr val="dk1"/>
          </a:fillRef>
          <a:effectRef idx="0">
            <a:schemeClr val="dk1"/>
          </a:effectRef>
          <a:fontRef idx="minor">
            <a:schemeClr val="tx1"/>
          </a:fontRef>
        </p:style>
      </p:cxnSp>
      <p:sp>
        <p:nvSpPr>
          <p:cNvPr id="1060" name="TextBox 1059">
            <a:extLst>
              <a:ext uri="{FF2B5EF4-FFF2-40B4-BE49-F238E27FC236}">
                <a16:creationId xmlns:a16="http://schemas.microsoft.com/office/drawing/2014/main" id="{3B59C01A-DFBC-979A-34A5-2C90289D70F0}"/>
              </a:ext>
            </a:extLst>
          </p:cNvPr>
          <p:cNvSpPr txBox="1"/>
          <p:nvPr/>
        </p:nvSpPr>
        <p:spPr>
          <a:xfrm>
            <a:off x="3795554" y="1319659"/>
            <a:ext cx="1009513" cy="400110"/>
          </a:xfrm>
          <a:prstGeom prst="rect">
            <a:avLst/>
          </a:prstGeom>
          <a:noFill/>
        </p:spPr>
        <p:txBody>
          <a:bodyPr wrap="square">
            <a:spAutoFit/>
          </a:bodyPr>
          <a:lstStyle/>
          <a:p>
            <a:pPr algn="ctr"/>
            <a:r>
              <a:rPr lang="en-GB" sz="1000" b="1" dirty="0"/>
              <a:t>Classical Period</a:t>
            </a:r>
          </a:p>
          <a:p>
            <a:pPr algn="ctr"/>
            <a:r>
              <a:rPr lang="en-GB" sz="1000" b="1" dirty="0"/>
              <a:t>480BC – 323BC</a:t>
            </a:r>
          </a:p>
        </p:txBody>
      </p:sp>
      <p:sp>
        <p:nvSpPr>
          <p:cNvPr id="1064" name="TextBox 1063">
            <a:extLst>
              <a:ext uri="{FF2B5EF4-FFF2-40B4-BE49-F238E27FC236}">
                <a16:creationId xmlns:a16="http://schemas.microsoft.com/office/drawing/2014/main" id="{4B0CFD59-6099-187D-BE30-BE5E97EE948A}"/>
              </a:ext>
            </a:extLst>
          </p:cNvPr>
          <p:cNvSpPr txBox="1"/>
          <p:nvPr/>
        </p:nvSpPr>
        <p:spPr>
          <a:xfrm>
            <a:off x="3062607" y="2360138"/>
            <a:ext cx="2981128" cy="1046440"/>
          </a:xfrm>
          <a:prstGeom prst="rect">
            <a:avLst/>
          </a:prstGeom>
          <a:noFill/>
        </p:spPr>
        <p:txBody>
          <a:bodyPr wrap="square">
            <a:spAutoFit/>
          </a:bodyPr>
          <a:lstStyle/>
          <a:p>
            <a:pPr rtl="0" fontAlgn="base"/>
            <a:endParaRPr lang="en-GB" sz="1200" b="0" i="0" kern="1200" dirty="0">
              <a:solidFill>
                <a:schemeClr val="dk1"/>
              </a:solidFill>
              <a:effectLst/>
              <a:latin typeface="+mn-lt"/>
              <a:ea typeface="+mn-ea"/>
              <a:cs typeface="+mn-cs"/>
            </a:endParaRPr>
          </a:p>
          <a:p>
            <a:pPr rtl="0" fontAlgn="base"/>
            <a:r>
              <a:rPr lang="en-GB" sz="1000" b="0" i="0" kern="1200" dirty="0">
                <a:solidFill>
                  <a:schemeClr val="dk1"/>
                </a:solidFill>
                <a:effectLst/>
                <a:latin typeface="Sassoon Infant Rg" pitchFamily="50" charset="0"/>
                <a:ea typeface="Sassoon Infant Rg" pitchFamily="50" charset="0"/>
                <a:cs typeface="+mn-cs"/>
              </a:rPr>
              <a:t>The </a:t>
            </a:r>
            <a:r>
              <a:rPr lang="en-GB" sz="1000" b="1" i="0" kern="1200" dirty="0">
                <a:solidFill>
                  <a:schemeClr val="dk1"/>
                </a:solidFill>
                <a:effectLst/>
                <a:latin typeface="Sassoon Infant Rg" pitchFamily="50" charset="0"/>
                <a:ea typeface="Sassoon Infant Rg" pitchFamily="50" charset="0"/>
                <a:cs typeface="+mn-cs"/>
              </a:rPr>
              <a:t>Classical Period</a:t>
            </a:r>
            <a:r>
              <a:rPr lang="en-GB" sz="1000" b="0" i="0" kern="1200" dirty="0">
                <a:solidFill>
                  <a:schemeClr val="dk1"/>
                </a:solidFill>
                <a:effectLst/>
                <a:latin typeface="Sassoon Infant Rg" pitchFamily="50" charset="0"/>
                <a:ea typeface="Sassoon Infant Rg" pitchFamily="50" charset="0"/>
                <a:cs typeface="+mn-cs"/>
              </a:rPr>
              <a:t>  began with the introduction of democracy in Athens, Athens rose to new heights in art and philosophy, Athens and Sparta fought in the Peloponnesian Wars and Alexander the Great rose to power conquering much of Europe and Western Asia.</a:t>
            </a:r>
          </a:p>
        </p:txBody>
      </p:sp>
      <p:sp>
        <p:nvSpPr>
          <p:cNvPr id="1074" name="TextBox 1073">
            <a:extLst>
              <a:ext uri="{FF2B5EF4-FFF2-40B4-BE49-F238E27FC236}">
                <a16:creationId xmlns:a16="http://schemas.microsoft.com/office/drawing/2014/main" id="{6FAF4579-3551-66E7-016A-914A26210621}"/>
              </a:ext>
            </a:extLst>
          </p:cNvPr>
          <p:cNvSpPr txBox="1"/>
          <p:nvPr/>
        </p:nvSpPr>
        <p:spPr>
          <a:xfrm>
            <a:off x="6231063" y="2596986"/>
            <a:ext cx="1956839" cy="707886"/>
          </a:xfrm>
          <a:prstGeom prst="rect">
            <a:avLst/>
          </a:prstGeom>
          <a:noFill/>
        </p:spPr>
        <p:txBody>
          <a:bodyPr wrap="square">
            <a:spAutoFit/>
          </a:bodyPr>
          <a:lstStyle/>
          <a:p>
            <a:pPr rtl="0" fontAlgn="base"/>
            <a:r>
              <a:rPr lang="en-GB" sz="1000" b="0" i="0" kern="1200" dirty="0">
                <a:solidFill>
                  <a:schemeClr val="dk1"/>
                </a:solidFill>
                <a:effectLst/>
                <a:latin typeface="Sassoon Infant Rg" pitchFamily="50" charset="0"/>
                <a:ea typeface="Sassoon Infant Rg" pitchFamily="50" charset="0"/>
                <a:cs typeface="+mn-cs"/>
              </a:rPr>
              <a:t>During the </a:t>
            </a:r>
            <a:r>
              <a:rPr lang="en-GB" sz="1000" b="1" i="0" kern="1200" dirty="0">
                <a:solidFill>
                  <a:schemeClr val="dk1"/>
                </a:solidFill>
                <a:effectLst/>
                <a:latin typeface="Sassoon Infant Rg" pitchFamily="50" charset="0"/>
                <a:ea typeface="Sassoon Infant Rg" pitchFamily="50" charset="0"/>
                <a:cs typeface="+mn-cs"/>
              </a:rPr>
              <a:t>Hellenistic Period, </a:t>
            </a:r>
            <a:r>
              <a:rPr lang="en-GB" sz="1000" b="0" i="0" kern="1200" dirty="0">
                <a:solidFill>
                  <a:schemeClr val="dk1"/>
                </a:solidFill>
                <a:effectLst/>
                <a:latin typeface="Sassoon Infant Rg" pitchFamily="50" charset="0"/>
                <a:ea typeface="Sassoon Infant Rg" pitchFamily="50" charset="0"/>
                <a:cs typeface="+mn-cs"/>
              </a:rPr>
              <a:t>Greece slowly declined in power until it was finally conquered by Rome.</a:t>
            </a:r>
          </a:p>
        </p:txBody>
      </p:sp>
      <p:pic>
        <p:nvPicPr>
          <p:cNvPr id="1075" name="Picture 4" descr="theatre icon">
            <a:extLst>
              <a:ext uri="{FF2B5EF4-FFF2-40B4-BE49-F238E27FC236}">
                <a16:creationId xmlns:a16="http://schemas.microsoft.com/office/drawing/2014/main" id="{2A23F07B-4247-88A3-3D9B-4570E57E466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66320" y="1707191"/>
            <a:ext cx="376736" cy="376736"/>
          </a:xfrm>
          <a:prstGeom prst="rect">
            <a:avLst/>
          </a:prstGeom>
          <a:noFill/>
          <a:extLst>
            <a:ext uri="{909E8E84-426E-40DD-AFC4-6F175D3DCCD1}">
              <a14:hiddenFill xmlns:a14="http://schemas.microsoft.com/office/drawing/2010/main">
                <a:solidFill>
                  <a:srgbClr val="FFFFFF"/>
                </a:solidFill>
              </a14:hiddenFill>
            </a:ext>
          </a:extLst>
        </p:spPr>
      </p:pic>
      <p:pic>
        <p:nvPicPr>
          <p:cNvPr id="1076" name="Picture 6" descr="democracy icon">
            <a:extLst>
              <a:ext uri="{FF2B5EF4-FFF2-40B4-BE49-F238E27FC236}">
                <a16:creationId xmlns:a16="http://schemas.microsoft.com/office/drawing/2014/main" id="{78FDCDA1-E25C-B8B2-2AF4-117FC654708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176434" y="1733061"/>
            <a:ext cx="376737" cy="376737"/>
          </a:xfrm>
          <a:prstGeom prst="rect">
            <a:avLst/>
          </a:prstGeom>
          <a:noFill/>
          <a:extLst>
            <a:ext uri="{909E8E84-426E-40DD-AFC4-6F175D3DCCD1}">
              <a14:hiddenFill xmlns:a14="http://schemas.microsoft.com/office/drawing/2010/main">
                <a:solidFill>
                  <a:srgbClr val="FFFFFF"/>
                </a:solidFill>
              </a14:hiddenFill>
            </a:ext>
          </a:extLst>
        </p:spPr>
      </p:pic>
      <p:pic>
        <p:nvPicPr>
          <p:cNvPr id="1077" name="Picture 8" descr="decline icon">
            <a:extLst>
              <a:ext uri="{FF2B5EF4-FFF2-40B4-BE49-F238E27FC236}">
                <a16:creationId xmlns:a16="http://schemas.microsoft.com/office/drawing/2014/main" id="{026637D9-D929-0DAF-F712-8BDFE7098C71}"/>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983814" y="1726939"/>
            <a:ext cx="362974" cy="362974"/>
          </a:xfrm>
          <a:prstGeom prst="rect">
            <a:avLst/>
          </a:prstGeom>
          <a:noFill/>
          <a:extLst>
            <a:ext uri="{909E8E84-426E-40DD-AFC4-6F175D3DCCD1}">
              <a14:hiddenFill xmlns:a14="http://schemas.microsoft.com/office/drawing/2010/main">
                <a:solidFill>
                  <a:srgbClr val="FFFFFF"/>
                </a:solidFill>
              </a14:hiddenFill>
            </a:ext>
          </a:extLst>
        </p:spPr>
      </p:pic>
      <p:pic>
        <p:nvPicPr>
          <p:cNvPr id="1078" name="Picture 10" descr="akropolis icon">
            <a:extLst>
              <a:ext uri="{FF2B5EF4-FFF2-40B4-BE49-F238E27FC236}">
                <a16:creationId xmlns:a16="http://schemas.microsoft.com/office/drawing/2014/main" id="{8613D7D7-52DA-BD2D-5497-71C701804C0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84808" y="527312"/>
            <a:ext cx="763675" cy="763675"/>
          </a:xfrm>
          <a:prstGeom prst="rect">
            <a:avLst/>
          </a:prstGeom>
          <a:noFill/>
          <a:extLst>
            <a:ext uri="{909E8E84-426E-40DD-AFC4-6F175D3DCCD1}">
              <a14:hiddenFill xmlns:a14="http://schemas.microsoft.com/office/drawing/2010/main">
                <a:solidFill>
                  <a:srgbClr val="FFFFFF"/>
                </a:solidFill>
              </a14:hiddenFill>
            </a:ext>
          </a:extLst>
        </p:spPr>
      </p:pic>
      <p:pic>
        <p:nvPicPr>
          <p:cNvPr id="1079" name="Picture 6" descr="democracy icon">
            <a:extLst>
              <a:ext uri="{FF2B5EF4-FFF2-40B4-BE49-F238E27FC236}">
                <a16:creationId xmlns:a16="http://schemas.microsoft.com/office/drawing/2014/main" id="{E5B29C39-25DC-67CC-221B-76F05B22C31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417827" y="3544355"/>
            <a:ext cx="658240" cy="658240"/>
          </a:xfrm>
          <a:prstGeom prst="rect">
            <a:avLst/>
          </a:prstGeom>
          <a:noFill/>
          <a:extLst>
            <a:ext uri="{909E8E84-426E-40DD-AFC4-6F175D3DCCD1}">
              <a14:hiddenFill xmlns:a14="http://schemas.microsoft.com/office/drawing/2010/main">
                <a:solidFill>
                  <a:srgbClr val="FFFFFF"/>
                </a:solidFill>
              </a14:hiddenFill>
            </a:ext>
          </a:extLst>
        </p:spPr>
      </p:pic>
      <p:sp>
        <p:nvSpPr>
          <p:cNvPr id="40" name="Oval 39">
            <a:extLst>
              <a:ext uri="{FF2B5EF4-FFF2-40B4-BE49-F238E27FC236}">
                <a16:creationId xmlns:a16="http://schemas.microsoft.com/office/drawing/2014/main" id="{37501757-0AED-365F-6011-70AFFBC52B66}"/>
              </a:ext>
            </a:extLst>
          </p:cNvPr>
          <p:cNvSpPr/>
          <p:nvPr/>
        </p:nvSpPr>
        <p:spPr>
          <a:xfrm>
            <a:off x="9069590" y="4018324"/>
            <a:ext cx="177112" cy="204576"/>
          </a:xfrm>
          <a:prstGeom prst="ellipse">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latin typeface="Sassoon Infant Rg" pitchFamily="50" charset="0"/>
              <a:ea typeface="Sassoon Infant Rg" pitchFamily="50" charset="0"/>
            </a:endParaRPr>
          </a:p>
        </p:txBody>
      </p:sp>
      <p:pic>
        <p:nvPicPr>
          <p:cNvPr id="1080" name="Picture 12" descr="arts icon">
            <a:extLst>
              <a:ext uri="{FF2B5EF4-FFF2-40B4-BE49-F238E27FC236}">
                <a16:creationId xmlns:a16="http://schemas.microsoft.com/office/drawing/2014/main" id="{BF06A364-F111-9E1A-A071-DDF841EAC228}"/>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239634" y="4379490"/>
            <a:ext cx="552671" cy="552671"/>
          </a:xfrm>
          <a:prstGeom prst="rect">
            <a:avLst/>
          </a:prstGeom>
          <a:noFill/>
          <a:extLst>
            <a:ext uri="{909E8E84-426E-40DD-AFC4-6F175D3DCCD1}">
              <a14:hiddenFill xmlns:a14="http://schemas.microsoft.com/office/drawing/2010/main">
                <a:solidFill>
                  <a:srgbClr val="FFFFFF"/>
                </a:solidFill>
              </a14:hiddenFill>
            </a:ext>
          </a:extLst>
        </p:spPr>
      </p:pic>
      <p:pic>
        <p:nvPicPr>
          <p:cNvPr id="1081" name="Picture 14" descr="science icon">
            <a:extLst>
              <a:ext uri="{FF2B5EF4-FFF2-40B4-BE49-F238E27FC236}">
                <a16:creationId xmlns:a16="http://schemas.microsoft.com/office/drawing/2014/main" id="{20661B74-CB3B-54B4-4436-2CC947DB912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8773820" y="4415639"/>
            <a:ext cx="460809" cy="460809"/>
          </a:xfrm>
          <a:prstGeom prst="rect">
            <a:avLst/>
          </a:prstGeom>
          <a:noFill/>
          <a:extLst>
            <a:ext uri="{909E8E84-426E-40DD-AFC4-6F175D3DCCD1}">
              <a14:hiddenFill xmlns:a14="http://schemas.microsoft.com/office/drawing/2010/main">
                <a:solidFill>
                  <a:srgbClr val="FFFFFF"/>
                </a:solidFill>
              </a14:hiddenFill>
            </a:ext>
          </a:extLst>
        </p:spPr>
      </p:pic>
      <p:pic>
        <p:nvPicPr>
          <p:cNvPr id="1082" name="Picture 16" descr="literature icon">
            <a:extLst>
              <a:ext uri="{FF2B5EF4-FFF2-40B4-BE49-F238E27FC236}">
                <a16:creationId xmlns:a16="http://schemas.microsoft.com/office/drawing/2014/main" id="{B4D3B384-155F-E36F-9DFD-6E6C30AFE5BB}"/>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9216143" y="4334751"/>
            <a:ext cx="593070" cy="5930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B38A8CE041D084408CE9E07521D30228" ma:contentTypeVersion="15" ma:contentTypeDescription="Create a new document." ma:contentTypeScope="" ma:versionID="5d278dcc75e9fad58b7f1e9667068bc9">
  <xsd:schema xmlns:xsd="http://www.w3.org/2001/XMLSchema" xmlns:xs="http://www.w3.org/2001/XMLSchema" xmlns:p="http://schemas.microsoft.com/office/2006/metadata/properties" xmlns:ns2="c7b139f2-2bea-443c-a312-cfb4d6494f62" xmlns:ns3="f49ca046-d2e9-4e39-92cd-a5365d2ef08b" targetNamespace="http://schemas.microsoft.com/office/2006/metadata/properties" ma:root="true" ma:fieldsID="7bc13bbde5c56bf77bb7682043c97838" ns2:_="" ns3:_="">
    <xsd:import namespace="c7b139f2-2bea-443c-a312-cfb4d6494f62"/>
    <xsd:import namespace="f49ca046-d2e9-4e39-92cd-a5365d2ef08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LengthInSeconds" minOccurs="0"/>
                <xsd:element ref="ns3:SharedWithUsers" minOccurs="0"/>
                <xsd:element ref="ns3:SharedWithDetail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7b139f2-2bea-443c-a312-cfb4d6494f6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f9523c8-c79a-43c7-85cc-736f6b796905"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f49ca046-d2e9-4e39-92cd-a5365d2ef08b"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9511247-15f5-4207-aa86-094151826dc5}" ma:internalName="TaxCatchAll" ma:showField="CatchAllData" ma:web="f49ca046-d2e9-4e39-92cd-a5365d2ef0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c7b139f2-2bea-443c-a312-cfb4d6494f62">
      <Terms xmlns="http://schemas.microsoft.com/office/infopath/2007/PartnerControls"/>
    </lcf76f155ced4ddcb4097134ff3c332f>
    <TaxCatchAll xmlns="f49ca046-d2e9-4e39-92cd-a5365d2ef08b" xsi:nil="true"/>
  </documentManagement>
</p:properties>
</file>

<file path=customXml/itemProps1.xml><?xml version="1.0" encoding="utf-8"?>
<ds:datastoreItem xmlns:ds="http://schemas.openxmlformats.org/officeDocument/2006/customXml" ds:itemID="{537DFBC5-8630-44B3-9C8D-63ADE01103CA}">
  <ds:schemaRefs>
    <ds:schemaRef ds:uri="http://schemas.microsoft.com/sharepoint/v3/contenttype/forms"/>
  </ds:schemaRefs>
</ds:datastoreItem>
</file>

<file path=customXml/itemProps2.xml><?xml version="1.0" encoding="utf-8"?>
<ds:datastoreItem xmlns:ds="http://schemas.openxmlformats.org/officeDocument/2006/customXml" ds:itemID="{C8DF1AEF-12FC-40F7-9C9D-65232C59981D}">
  <ds:schemaRefs>
    <ds:schemaRef ds:uri="c7b139f2-2bea-443c-a312-cfb4d6494f62"/>
    <ds:schemaRef ds:uri="f49ca046-d2e9-4e39-92cd-a5365d2ef08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98CBDAB-9AB0-4311-94DF-3227207C48C2}">
  <ds:schemaRefs>
    <ds:schemaRef ds:uri="2eb67527-9c6f-48a4-a10d-daddb2bf6acd"/>
    <ds:schemaRef ds:uri="c7b139f2-2bea-443c-a312-cfb4d6494f62"/>
    <ds:schemaRef ds:uri="f49ca046-d2e9-4e39-92cd-a5365d2ef08b"/>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4086</TotalTime>
  <Words>481</Words>
  <Application>Microsoft Office PowerPoint</Application>
  <PresentationFormat>A4 Paper (210x297 mm)</PresentationFormat>
  <Paragraphs>42</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 Infant Rg</vt:lpstr>
      <vt:lpstr>Office Theme</vt:lpstr>
      <vt:lpstr>| Year 4  Knowledge Organiser – Unit 2 History |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Jonathan Vella-Blake</cp:lastModifiedBy>
  <cp:revision>5</cp:revision>
  <cp:lastPrinted>2019-08-14T10:11:35Z</cp:lastPrinted>
  <dcterms:created xsi:type="dcterms:W3CDTF">2017-10-15T20:56:30Z</dcterms:created>
  <dcterms:modified xsi:type="dcterms:W3CDTF">2023-09-22T16:19:45Z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0x01010040C3A1C1FB89EF4596444D387B65D7A8</vt:lpwstr>
  </property>
  <property fmtid="{D5CDD505-2E9C-101B-9397-08002B2CF9AE}" pid="3" name="Order">
    <vt:r8>21900</vt:r8>
  </property>
  <property fmtid="{D5CDD505-2E9C-101B-9397-08002B2CF9AE}" pid="4" name="ComplianceAssetId">
    <vt:lpwstr/>
  </property>
  <property fmtid="{D5CDD505-2E9C-101B-9397-08002B2CF9AE}" pid="5" name="TemplateUrl">
    <vt:lpwstr/>
  </property>
  <property fmtid="{D5CDD505-2E9C-101B-9397-08002B2CF9AE}" pid="6" name="xd_Signature">
    <vt:bool>false</vt:bool>
  </property>
  <property fmtid="{D5CDD505-2E9C-101B-9397-08002B2CF9AE}" pid="7" name="xd_ProgID">
    <vt:lpwstr/>
  </property>
</Properties>
</file>