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1CA13A-4874-4A50-9BD8-617C3C6F1122}" v="10" dt="2022-11-28T13:40:40.608"/>
    <p1510:client id="{831938B6-46BC-47EB-B488-FF56F17FF344}" v="4" dt="2021-11-14T08:03:24.6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O'Hara" userId="S::rohara@bsp.learnat.uk::9cbb74b9-c391-43e5-beda-397da540c400" providerId="AD" clId="Web-{831938B6-46BC-47EB-B488-FF56F17FF344}"/>
    <pc:docChg chg="modSld">
      <pc:chgData name="Rachel O'Hara" userId="S::rohara@bsp.learnat.uk::9cbb74b9-c391-43e5-beda-397da540c400" providerId="AD" clId="Web-{831938B6-46BC-47EB-B488-FF56F17FF344}" dt="2021-11-14T08:03:23.248" v="0" actId="20577"/>
      <pc:docMkLst>
        <pc:docMk/>
      </pc:docMkLst>
      <pc:sldChg chg="modSp">
        <pc:chgData name="Rachel O'Hara" userId="S::rohara@bsp.learnat.uk::9cbb74b9-c391-43e5-beda-397da540c400" providerId="AD" clId="Web-{831938B6-46BC-47EB-B488-FF56F17FF344}" dt="2021-11-14T08:03:23.248" v="0" actId="20577"/>
        <pc:sldMkLst>
          <pc:docMk/>
          <pc:sldMk cId="1753683986" sldId="256"/>
        </pc:sldMkLst>
        <pc:spChg chg="mod">
          <ac:chgData name="Rachel O'Hara" userId="S::rohara@bsp.learnat.uk::9cbb74b9-c391-43e5-beda-397da540c400" providerId="AD" clId="Web-{831938B6-46BC-47EB-B488-FF56F17FF344}" dt="2021-11-14T08:03:23.248" v="0" actId="20577"/>
          <ac:spMkLst>
            <pc:docMk/>
            <pc:sldMk cId="1753683986" sldId="256"/>
            <ac:spMk id="32" creationId="{00000000-0000-0000-0000-000000000000}"/>
          </ac:spMkLst>
        </pc:spChg>
      </pc:sldChg>
    </pc:docChg>
  </pc:docChgLst>
  <pc:docChgLst>
    <pc:chgData clId="Web-{761CA13A-4874-4A50-9BD8-617C3C6F1122}"/>
    <pc:docChg chg="modSld">
      <pc:chgData name="" userId="" providerId="" clId="Web-{761CA13A-4874-4A50-9BD8-617C3C6F1122}" dt="2022-11-28T13:40:38.155" v="6" actId="20577"/>
      <pc:docMkLst>
        <pc:docMk/>
      </pc:docMkLst>
      <pc:sldChg chg="modSp">
        <pc:chgData name="" userId="" providerId="" clId="Web-{761CA13A-4874-4A50-9BD8-617C3C6F1122}" dt="2022-11-28T13:40:38.155" v="6" actId="20577"/>
        <pc:sldMkLst>
          <pc:docMk/>
          <pc:sldMk cId="1753683986" sldId="256"/>
        </pc:sldMkLst>
        <pc:spChg chg="mod">
          <ac:chgData name="" userId="" providerId="" clId="Web-{761CA13A-4874-4A50-9BD8-617C3C6F1122}" dt="2022-11-28T13:40:38.155" v="6" actId="20577"/>
          <ac:spMkLst>
            <pc:docMk/>
            <pc:sldMk cId="1753683986" sldId="256"/>
            <ac:spMk id="3" creationId="{00000000-0000-0000-0000-000000000000}"/>
          </ac:spMkLst>
        </pc:spChg>
      </pc:sldChg>
    </pc:docChg>
  </pc:docChgLst>
  <pc:docChgLst>
    <pc:chgData name="Janine Gurney" userId="S::jgurney@bsp.learnat.uk::482f386c-ef7d-429e-a65a-27f1bb00e688" providerId="AD" clId="Web-{761CA13A-4874-4A50-9BD8-617C3C6F1122}"/>
    <pc:docChg chg="modSld">
      <pc:chgData name="Janine Gurney" userId="S::jgurney@bsp.learnat.uk::482f386c-ef7d-429e-a65a-27f1bb00e688" providerId="AD" clId="Web-{761CA13A-4874-4A50-9BD8-617C3C6F1122}" dt="2022-11-28T13:40:40.608" v="3" actId="20577"/>
      <pc:docMkLst>
        <pc:docMk/>
      </pc:docMkLst>
      <pc:sldChg chg="modSp">
        <pc:chgData name="Janine Gurney" userId="S::jgurney@bsp.learnat.uk::482f386c-ef7d-429e-a65a-27f1bb00e688" providerId="AD" clId="Web-{761CA13A-4874-4A50-9BD8-617C3C6F1122}" dt="2022-11-28T13:40:40.608" v="3" actId="20577"/>
        <pc:sldMkLst>
          <pc:docMk/>
          <pc:sldMk cId="1753683986" sldId="256"/>
        </pc:sldMkLst>
        <pc:spChg chg="mod">
          <ac:chgData name="Janine Gurney" userId="S::jgurney@bsp.learnat.uk::482f386c-ef7d-429e-a65a-27f1bb00e688" providerId="AD" clId="Web-{761CA13A-4874-4A50-9BD8-617C3C6F1122}" dt="2022-11-28T13:40:40.608" v="3" actId="20577"/>
          <ac:spMkLst>
            <pc:docMk/>
            <pc:sldMk cId="1753683986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68704-8BF2-463B-971B-1FA5EDCF8B22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E6289-33CC-451F-BE1C-FB1DD3CE3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519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68704-8BF2-463B-971B-1FA5EDCF8B22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E6289-33CC-451F-BE1C-FB1DD3CE3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019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68704-8BF2-463B-971B-1FA5EDCF8B22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E6289-33CC-451F-BE1C-FB1DD3CE3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139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68704-8BF2-463B-971B-1FA5EDCF8B22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E6289-33CC-451F-BE1C-FB1DD3CE3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156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68704-8BF2-463B-971B-1FA5EDCF8B22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E6289-33CC-451F-BE1C-FB1DD3CE3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402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68704-8BF2-463B-971B-1FA5EDCF8B22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E6289-33CC-451F-BE1C-FB1DD3CE3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036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68704-8BF2-463B-971B-1FA5EDCF8B22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E6289-33CC-451F-BE1C-FB1DD3CE3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72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68704-8BF2-463B-971B-1FA5EDCF8B22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E6289-33CC-451F-BE1C-FB1DD3CE3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334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68704-8BF2-463B-971B-1FA5EDCF8B22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E6289-33CC-451F-BE1C-FB1DD3CE3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437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68704-8BF2-463B-971B-1FA5EDCF8B22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E6289-33CC-451F-BE1C-FB1DD3CE3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820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68704-8BF2-463B-971B-1FA5EDCF8B22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E6289-33CC-451F-BE1C-FB1DD3CE3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68704-8BF2-463B-971B-1FA5EDCF8B22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5E6289-33CC-451F-BE1C-FB1DD3CE3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21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418" y="177194"/>
            <a:ext cx="12081164" cy="56541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>
                <a:solidFill>
                  <a:srgbClr val="0070C0"/>
                </a:solidFill>
              </a:rPr>
              <a:t>UNIT 3: FS KNOWLEDGE ORGANISER – Can you tell me a story? (Traditional Tales &amp; materials)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5512" y="551047"/>
            <a:ext cx="370276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English key texts: traditional tales</a:t>
            </a:r>
          </a:p>
        </p:txBody>
      </p:sp>
      <p:pic>
        <p:nvPicPr>
          <p:cNvPr id="1026" name="Picture 2" descr="The Gingerbread Man: (Usborne English Readers Level 1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13" y="1027641"/>
            <a:ext cx="1081554" cy="1526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ittle Red Riding Hoo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129" y="1027641"/>
            <a:ext cx="1073472" cy="1526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Elves and the Shoemaker by Jim LaMarch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663" y="1027641"/>
            <a:ext cx="1267613" cy="1526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815516"/>
              </p:ext>
            </p:extLst>
          </p:nvPr>
        </p:nvGraphicFramePr>
        <p:xfrm>
          <a:off x="465513" y="2661619"/>
          <a:ext cx="5012137" cy="1879539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026729">
                  <a:extLst>
                    <a:ext uri="{9D8B030D-6E8A-4147-A177-3AD203B41FA5}">
                      <a16:colId xmlns:a16="http://schemas.microsoft.com/office/drawing/2014/main" val="1458139271"/>
                    </a:ext>
                  </a:extLst>
                </a:gridCol>
                <a:gridCol w="3985408">
                  <a:extLst>
                    <a:ext uri="{9D8B030D-6E8A-4147-A177-3AD203B41FA5}">
                      <a16:colId xmlns:a16="http://schemas.microsoft.com/office/drawing/2014/main" val="3966622605"/>
                    </a:ext>
                  </a:extLst>
                </a:gridCol>
              </a:tblGrid>
              <a:tr h="32762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tx1"/>
                          </a:solidFill>
                        </a:rPr>
                        <a:t>Definitions</a:t>
                      </a: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3420105"/>
                  </a:ext>
                </a:extLst>
              </a:tr>
              <a:tr h="230663"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Traditional tale </a:t>
                      </a:r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tale that has been retold over many years. </a:t>
                      </a:r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6550270"/>
                  </a:ext>
                </a:extLst>
              </a:tr>
              <a:tr h="236826"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 </a:t>
                      </a:r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person or an animal in a story.</a:t>
                      </a:r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4305483"/>
                  </a:ext>
                </a:extLst>
              </a:tr>
              <a:tr h="244826"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Hero/Heroine </a:t>
                      </a:r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main character in a story. Is usually good and well liked. </a:t>
                      </a:r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1572827"/>
                  </a:ext>
                </a:extLst>
              </a:tr>
              <a:tr h="240373"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Villain </a:t>
                      </a:r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opposite character to a hero. The villain could be mean, nasty or evil. </a:t>
                      </a:r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2419388"/>
                  </a:ext>
                </a:extLst>
              </a:tr>
              <a:tr h="240374"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Setting </a:t>
                      </a:r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 the story is taking place. </a:t>
                      </a:r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9520754"/>
                  </a:ext>
                </a:extLst>
              </a:tr>
              <a:tr h="324073"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Fiction </a:t>
                      </a:r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Stories that describe imaginary people and events.</a:t>
                      </a:r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571749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23644" y="4706593"/>
            <a:ext cx="4583566" cy="1785104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b="1" u="sng"/>
              <a:t>Children will learn: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/>
              <a:t>How to be a good listener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/>
              <a:t>New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/>
              <a:t>How to act out stories with their peers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/>
              <a:t>How to hold writing tools correctly to form letters</a:t>
            </a:r>
          </a:p>
          <a:p>
            <a:r>
              <a:rPr lang="en-GB" sz="1000" b="1" u="sng"/>
              <a:t>Children will be able to: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/>
              <a:t>Listen with attention, concentration sit quietly during appropriate activities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/>
              <a:t>Follow a story without pictures/props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/>
              <a:t>Use new vocabulary when talking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/>
              <a:t>Role play alongside others, using language to imagine and recreate roles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/>
              <a:t>Use a pencil and hold it correctly to form recognisable letters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53910" y="557938"/>
            <a:ext cx="3267711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Science investigations: materials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808" y="1065581"/>
            <a:ext cx="2537093" cy="1488776"/>
          </a:xfrm>
          <a:prstGeom prst="rect">
            <a:avLst/>
          </a:prstGeom>
        </p:spPr>
      </p:pic>
      <p:sp>
        <p:nvSpPr>
          <p:cNvPr id="12" name="Shape 242"/>
          <p:cNvSpPr/>
          <p:nvPr/>
        </p:nvSpPr>
        <p:spPr>
          <a:xfrm>
            <a:off x="5446643" y="1034532"/>
            <a:ext cx="1889249" cy="775437"/>
          </a:xfrm>
          <a:custGeom>
            <a:avLst/>
            <a:gdLst/>
            <a:ahLst/>
            <a:cxnLst/>
            <a:rect l="0" t="0" r="0" b="0"/>
            <a:pathLst>
              <a:path w="1913509" h="702056">
                <a:moveTo>
                  <a:pt x="1167257" y="0"/>
                </a:moveTo>
                <a:cubicBezTo>
                  <a:pt x="1212501" y="0"/>
                  <a:pt x="1255815" y="7929"/>
                  <a:pt x="1290022" y="22021"/>
                </a:cubicBezTo>
                <a:lnTo>
                  <a:pt x="1320618" y="37939"/>
                </a:lnTo>
                <a:lnTo>
                  <a:pt x="1320546" y="37973"/>
                </a:lnTo>
                <a:lnTo>
                  <a:pt x="1320928" y="38100"/>
                </a:lnTo>
                <a:lnTo>
                  <a:pt x="1320618" y="37939"/>
                </a:lnTo>
                <a:lnTo>
                  <a:pt x="1354616" y="21860"/>
                </a:lnTo>
                <a:cubicBezTo>
                  <a:pt x="1391746" y="7787"/>
                  <a:pt x="1437323" y="0"/>
                  <a:pt x="1484757" y="0"/>
                </a:cubicBezTo>
                <a:cubicBezTo>
                  <a:pt x="1588897" y="0"/>
                  <a:pt x="1678178" y="37211"/>
                  <a:pt x="1696593" y="88265"/>
                </a:cubicBezTo>
                <a:lnTo>
                  <a:pt x="1695704" y="88392"/>
                </a:lnTo>
                <a:cubicBezTo>
                  <a:pt x="1798574" y="102489"/>
                  <a:pt x="1869948" y="149225"/>
                  <a:pt x="1869948" y="202438"/>
                </a:cubicBezTo>
                <a:cubicBezTo>
                  <a:pt x="1869948" y="218567"/>
                  <a:pt x="1863344" y="234315"/>
                  <a:pt x="1850771" y="249047"/>
                </a:cubicBezTo>
                <a:lnTo>
                  <a:pt x="1851406" y="249174"/>
                </a:lnTo>
                <a:cubicBezTo>
                  <a:pt x="1891665" y="275336"/>
                  <a:pt x="1913509" y="307467"/>
                  <a:pt x="1913509" y="340487"/>
                </a:cubicBezTo>
                <a:cubicBezTo>
                  <a:pt x="1913509" y="415036"/>
                  <a:pt x="1803654" y="478155"/>
                  <a:pt x="1655827" y="488823"/>
                </a:cubicBezTo>
                <a:lnTo>
                  <a:pt x="1656334" y="489077"/>
                </a:lnTo>
                <a:cubicBezTo>
                  <a:pt x="1655318" y="559308"/>
                  <a:pt x="1540765" y="615950"/>
                  <a:pt x="1400048" y="615950"/>
                </a:cubicBezTo>
                <a:cubicBezTo>
                  <a:pt x="1352042" y="615950"/>
                  <a:pt x="1305053" y="609219"/>
                  <a:pt x="1264285" y="596519"/>
                </a:cubicBezTo>
                <a:lnTo>
                  <a:pt x="1264031" y="595757"/>
                </a:lnTo>
                <a:cubicBezTo>
                  <a:pt x="1225931" y="658876"/>
                  <a:pt x="1109599" y="702056"/>
                  <a:pt x="977773" y="702056"/>
                </a:cubicBezTo>
                <a:cubicBezTo>
                  <a:pt x="877824" y="702056"/>
                  <a:pt x="784606" y="677164"/>
                  <a:pt x="729107" y="635508"/>
                </a:cubicBezTo>
                <a:lnTo>
                  <a:pt x="729615" y="635381"/>
                </a:lnTo>
                <a:cubicBezTo>
                  <a:pt x="676402" y="651383"/>
                  <a:pt x="615442" y="659892"/>
                  <a:pt x="553466" y="659892"/>
                </a:cubicBezTo>
                <a:cubicBezTo>
                  <a:pt x="430784" y="659892"/>
                  <a:pt x="317627" y="626999"/>
                  <a:pt x="256667" y="573786"/>
                </a:cubicBezTo>
                <a:lnTo>
                  <a:pt x="257683" y="573151"/>
                </a:lnTo>
                <a:cubicBezTo>
                  <a:pt x="250190" y="573532"/>
                  <a:pt x="242697" y="573786"/>
                  <a:pt x="235204" y="573786"/>
                </a:cubicBezTo>
                <a:cubicBezTo>
                  <a:pt x="128524" y="573786"/>
                  <a:pt x="42037" y="530733"/>
                  <a:pt x="42037" y="477647"/>
                </a:cubicBezTo>
                <a:cubicBezTo>
                  <a:pt x="42037" y="459264"/>
                  <a:pt x="52467" y="441452"/>
                  <a:pt x="71827" y="426194"/>
                </a:cubicBezTo>
                <a:lnTo>
                  <a:pt x="93387" y="412324"/>
                </a:lnTo>
                <a:lnTo>
                  <a:pt x="95123" y="413004"/>
                </a:lnTo>
                <a:lnTo>
                  <a:pt x="94107" y="411861"/>
                </a:lnTo>
                <a:lnTo>
                  <a:pt x="93387" y="412324"/>
                </a:lnTo>
                <a:lnTo>
                  <a:pt x="55400" y="397448"/>
                </a:lnTo>
                <a:cubicBezTo>
                  <a:pt x="20360" y="379571"/>
                  <a:pt x="0" y="355282"/>
                  <a:pt x="0" y="329565"/>
                </a:cubicBezTo>
                <a:cubicBezTo>
                  <a:pt x="0" y="292417"/>
                  <a:pt x="41863" y="259770"/>
                  <a:pt x="104210" y="243626"/>
                </a:cubicBezTo>
                <a:lnTo>
                  <a:pt x="171938" y="233524"/>
                </a:lnTo>
                <a:lnTo>
                  <a:pt x="171958" y="233680"/>
                </a:lnTo>
                <a:lnTo>
                  <a:pt x="172593" y="233426"/>
                </a:lnTo>
                <a:lnTo>
                  <a:pt x="171938" y="233524"/>
                </a:lnTo>
                <a:lnTo>
                  <a:pt x="169418" y="213487"/>
                </a:lnTo>
                <a:cubicBezTo>
                  <a:pt x="169418" y="131064"/>
                  <a:pt x="303276" y="64135"/>
                  <a:pt x="468503" y="64135"/>
                </a:cubicBezTo>
                <a:cubicBezTo>
                  <a:pt x="521716" y="64135"/>
                  <a:pt x="573786" y="71247"/>
                  <a:pt x="619760" y="84582"/>
                </a:cubicBezTo>
                <a:lnTo>
                  <a:pt x="620395" y="83820"/>
                </a:lnTo>
                <a:cubicBezTo>
                  <a:pt x="661416" y="45212"/>
                  <a:pt x="741807" y="21209"/>
                  <a:pt x="829056" y="21209"/>
                </a:cubicBezTo>
                <a:cubicBezTo>
                  <a:pt x="891159" y="21209"/>
                  <a:pt x="950722" y="33401"/>
                  <a:pt x="994918" y="55118"/>
                </a:cubicBezTo>
                <a:lnTo>
                  <a:pt x="994156" y="53467"/>
                </a:lnTo>
                <a:cubicBezTo>
                  <a:pt x="1026922" y="20701"/>
                  <a:pt x="1093978" y="0"/>
                  <a:pt x="1167257" y="0"/>
                </a:cubicBezTo>
                <a:close/>
              </a:path>
            </a:pathLst>
          </a:custGeom>
          <a:ln w="0" cap="flat">
            <a:miter lim="127000"/>
          </a:ln>
        </p:spPr>
        <p:style>
          <a:lnRef idx="0">
            <a:srgbClr val="000000">
              <a:alpha val="0"/>
            </a:srgbClr>
          </a:lnRef>
          <a:fillRef idx="1">
            <a:srgbClr val="00FF99"/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en-GB" sz="800" b="1"/>
          </a:p>
        </p:txBody>
      </p:sp>
      <p:sp>
        <p:nvSpPr>
          <p:cNvPr id="13" name="Shape 255"/>
          <p:cNvSpPr/>
          <p:nvPr/>
        </p:nvSpPr>
        <p:spPr>
          <a:xfrm>
            <a:off x="6306378" y="1874153"/>
            <a:ext cx="320097" cy="168338"/>
          </a:xfrm>
          <a:custGeom>
            <a:avLst/>
            <a:gdLst/>
            <a:ahLst/>
            <a:cxnLst/>
            <a:rect l="0" t="0" r="0" b="0"/>
            <a:pathLst>
              <a:path w="318897" h="116967">
                <a:moveTo>
                  <a:pt x="159385" y="0"/>
                </a:moveTo>
                <a:cubicBezTo>
                  <a:pt x="247523" y="0"/>
                  <a:pt x="318897" y="26162"/>
                  <a:pt x="318897" y="58547"/>
                </a:cubicBezTo>
                <a:cubicBezTo>
                  <a:pt x="318897" y="90805"/>
                  <a:pt x="247523" y="116967"/>
                  <a:pt x="159385" y="116967"/>
                </a:cubicBezTo>
                <a:cubicBezTo>
                  <a:pt x="71374" y="116967"/>
                  <a:pt x="0" y="90805"/>
                  <a:pt x="0" y="58547"/>
                </a:cubicBezTo>
                <a:cubicBezTo>
                  <a:pt x="0" y="26162"/>
                  <a:pt x="71374" y="0"/>
                  <a:pt x="159385" y="0"/>
                </a:cubicBezTo>
                <a:close/>
              </a:path>
            </a:pathLst>
          </a:custGeom>
          <a:ln w="0" cap="flat">
            <a:round/>
          </a:ln>
        </p:spPr>
        <p:style>
          <a:lnRef idx="0">
            <a:srgbClr val="000000">
              <a:alpha val="0"/>
            </a:srgbClr>
          </a:lnRef>
          <a:fillRef idx="1">
            <a:srgbClr val="00FF99"/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en-GB"/>
          </a:p>
        </p:txBody>
      </p:sp>
      <p:sp>
        <p:nvSpPr>
          <p:cNvPr id="15" name="Shape 255"/>
          <p:cNvSpPr/>
          <p:nvPr/>
        </p:nvSpPr>
        <p:spPr>
          <a:xfrm>
            <a:off x="6555910" y="2082544"/>
            <a:ext cx="193812" cy="98258"/>
          </a:xfrm>
          <a:custGeom>
            <a:avLst/>
            <a:gdLst/>
            <a:ahLst/>
            <a:cxnLst/>
            <a:rect l="0" t="0" r="0" b="0"/>
            <a:pathLst>
              <a:path w="318897" h="116967">
                <a:moveTo>
                  <a:pt x="159385" y="0"/>
                </a:moveTo>
                <a:cubicBezTo>
                  <a:pt x="247523" y="0"/>
                  <a:pt x="318897" y="26162"/>
                  <a:pt x="318897" y="58547"/>
                </a:cubicBezTo>
                <a:cubicBezTo>
                  <a:pt x="318897" y="90805"/>
                  <a:pt x="247523" y="116967"/>
                  <a:pt x="159385" y="116967"/>
                </a:cubicBezTo>
                <a:cubicBezTo>
                  <a:pt x="71374" y="116967"/>
                  <a:pt x="0" y="90805"/>
                  <a:pt x="0" y="58547"/>
                </a:cubicBezTo>
                <a:cubicBezTo>
                  <a:pt x="0" y="26162"/>
                  <a:pt x="71374" y="0"/>
                  <a:pt x="159385" y="0"/>
                </a:cubicBezTo>
                <a:close/>
              </a:path>
            </a:pathLst>
          </a:custGeom>
          <a:ln w="0" cap="flat">
            <a:round/>
          </a:ln>
        </p:spPr>
        <p:style>
          <a:lnRef idx="0">
            <a:srgbClr val="000000">
              <a:alpha val="0"/>
            </a:srgbClr>
          </a:lnRef>
          <a:fillRef idx="1">
            <a:srgbClr val="00FF99"/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672758" y="1143854"/>
            <a:ext cx="24599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/>
              <a:t>If the gingerbread </a:t>
            </a:r>
          </a:p>
          <a:p>
            <a:r>
              <a:rPr lang="en-GB" sz="1000" b="1"/>
              <a:t>man fell into the water,  </a:t>
            </a:r>
          </a:p>
          <a:p>
            <a:r>
              <a:rPr lang="en-GB" sz="1000" b="1"/>
              <a:t>would he float or sink?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9259" y="636104"/>
            <a:ext cx="1199863" cy="1913068"/>
          </a:xfrm>
          <a:prstGeom prst="rect">
            <a:avLst/>
          </a:prstGeom>
        </p:spPr>
      </p:pic>
      <p:sp>
        <p:nvSpPr>
          <p:cNvPr id="18" name="Shape 242"/>
          <p:cNvSpPr/>
          <p:nvPr/>
        </p:nvSpPr>
        <p:spPr>
          <a:xfrm>
            <a:off x="8814906" y="636104"/>
            <a:ext cx="1889249" cy="801671"/>
          </a:xfrm>
          <a:custGeom>
            <a:avLst/>
            <a:gdLst/>
            <a:ahLst/>
            <a:cxnLst/>
            <a:rect l="0" t="0" r="0" b="0"/>
            <a:pathLst>
              <a:path w="1913509" h="702056">
                <a:moveTo>
                  <a:pt x="1167257" y="0"/>
                </a:moveTo>
                <a:cubicBezTo>
                  <a:pt x="1212501" y="0"/>
                  <a:pt x="1255815" y="7929"/>
                  <a:pt x="1290022" y="22021"/>
                </a:cubicBezTo>
                <a:lnTo>
                  <a:pt x="1320618" y="37939"/>
                </a:lnTo>
                <a:lnTo>
                  <a:pt x="1320546" y="37973"/>
                </a:lnTo>
                <a:lnTo>
                  <a:pt x="1320928" y="38100"/>
                </a:lnTo>
                <a:lnTo>
                  <a:pt x="1320618" y="37939"/>
                </a:lnTo>
                <a:lnTo>
                  <a:pt x="1354616" y="21860"/>
                </a:lnTo>
                <a:cubicBezTo>
                  <a:pt x="1391746" y="7787"/>
                  <a:pt x="1437323" y="0"/>
                  <a:pt x="1484757" y="0"/>
                </a:cubicBezTo>
                <a:cubicBezTo>
                  <a:pt x="1588897" y="0"/>
                  <a:pt x="1678178" y="37211"/>
                  <a:pt x="1696593" y="88265"/>
                </a:cubicBezTo>
                <a:lnTo>
                  <a:pt x="1695704" y="88392"/>
                </a:lnTo>
                <a:cubicBezTo>
                  <a:pt x="1798574" y="102489"/>
                  <a:pt x="1869948" y="149225"/>
                  <a:pt x="1869948" y="202438"/>
                </a:cubicBezTo>
                <a:cubicBezTo>
                  <a:pt x="1869948" y="218567"/>
                  <a:pt x="1863344" y="234315"/>
                  <a:pt x="1850771" y="249047"/>
                </a:cubicBezTo>
                <a:lnTo>
                  <a:pt x="1851406" y="249174"/>
                </a:lnTo>
                <a:cubicBezTo>
                  <a:pt x="1891665" y="275336"/>
                  <a:pt x="1913509" y="307467"/>
                  <a:pt x="1913509" y="340487"/>
                </a:cubicBezTo>
                <a:cubicBezTo>
                  <a:pt x="1913509" y="415036"/>
                  <a:pt x="1803654" y="478155"/>
                  <a:pt x="1655827" y="488823"/>
                </a:cubicBezTo>
                <a:lnTo>
                  <a:pt x="1656334" y="489077"/>
                </a:lnTo>
                <a:cubicBezTo>
                  <a:pt x="1655318" y="559308"/>
                  <a:pt x="1540765" y="615950"/>
                  <a:pt x="1400048" y="615950"/>
                </a:cubicBezTo>
                <a:cubicBezTo>
                  <a:pt x="1352042" y="615950"/>
                  <a:pt x="1305053" y="609219"/>
                  <a:pt x="1264285" y="596519"/>
                </a:cubicBezTo>
                <a:lnTo>
                  <a:pt x="1264031" y="595757"/>
                </a:lnTo>
                <a:cubicBezTo>
                  <a:pt x="1225931" y="658876"/>
                  <a:pt x="1109599" y="702056"/>
                  <a:pt x="977773" y="702056"/>
                </a:cubicBezTo>
                <a:cubicBezTo>
                  <a:pt x="877824" y="702056"/>
                  <a:pt x="784606" y="677164"/>
                  <a:pt x="729107" y="635508"/>
                </a:cubicBezTo>
                <a:lnTo>
                  <a:pt x="729615" y="635381"/>
                </a:lnTo>
                <a:cubicBezTo>
                  <a:pt x="676402" y="651383"/>
                  <a:pt x="615442" y="659892"/>
                  <a:pt x="553466" y="659892"/>
                </a:cubicBezTo>
                <a:cubicBezTo>
                  <a:pt x="430784" y="659892"/>
                  <a:pt x="317627" y="626999"/>
                  <a:pt x="256667" y="573786"/>
                </a:cubicBezTo>
                <a:lnTo>
                  <a:pt x="257683" y="573151"/>
                </a:lnTo>
                <a:cubicBezTo>
                  <a:pt x="250190" y="573532"/>
                  <a:pt x="242697" y="573786"/>
                  <a:pt x="235204" y="573786"/>
                </a:cubicBezTo>
                <a:cubicBezTo>
                  <a:pt x="128524" y="573786"/>
                  <a:pt x="42037" y="530733"/>
                  <a:pt x="42037" y="477647"/>
                </a:cubicBezTo>
                <a:cubicBezTo>
                  <a:pt x="42037" y="459264"/>
                  <a:pt x="52467" y="441452"/>
                  <a:pt x="71827" y="426194"/>
                </a:cubicBezTo>
                <a:lnTo>
                  <a:pt x="93387" y="412324"/>
                </a:lnTo>
                <a:lnTo>
                  <a:pt x="95123" y="413004"/>
                </a:lnTo>
                <a:lnTo>
                  <a:pt x="94107" y="411861"/>
                </a:lnTo>
                <a:lnTo>
                  <a:pt x="93387" y="412324"/>
                </a:lnTo>
                <a:lnTo>
                  <a:pt x="55400" y="397448"/>
                </a:lnTo>
                <a:cubicBezTo>
                  <a:pt x="20360" y="379571"/>
                  <a:pt x="0" y="355282"/>
                  <a:pt x="0" y="329565"/>
                </a:cubicBezTo>
                <a:cubicBezTo>
                  <a:pt x="0" y="292417"/>
                  <a:pt x="41863" y="259770"/>
                  <a:pt x="104210" y="243626"/>
                </a:cubicBezTo>
                <a:lnTo>
                  <a:pt x="171938" y="233524"/>
                </a:lnTo>
                <a:lnTo>
                  <a:pt x="171958" y="233680"/>
                </a:lnTo>
                <a:lnTo>
                  <a:pt x="172593" y="233426"/>
                </a:lnTo>
                <a:lnTo>
                  <a:pt x="171938" y="233524"/>
                </a:lnTo>
                <a:lnTo>
                  <a:pt x="169418" y="213487"/>
                </a:lnTo>
                <a:cubicBezTo>
                  <a:pt x="169418" y="131064"/>
                  <a:pt x="303276" y="64135"/>
                  <a:pt x="468503" y="64135"/>
                </a:cubicBezTo>
                <a:cubicBezTo>
                  <a:pt x="521716" y="64135"/>
                  <a:pt x="573786" y="71247"/>
                  <a:pt x="619760" y="84582"/>
                </a:cubicBezTo>
                <a:lnTo>
                  <a:pt x="620395" y="83820"/>
                </a:lnTo>
                <a:cubicBezTo>
                  <a:pt x="661416" y="45212"/>
                  <a:pt x="741807" y="21209"/>
                  <a:pt x="829056" y="21209"/>
                </a:cubicBezTo>
                <a:cubicBezTo>
                  <a:pt x="891159" y="21209"/>
                  <a:pt x="950722" y="33401"/>
                  <a:pt x="994918" y="55118"/>
                </a:cubicBezTo>
                <a:lnTo>
                  <a:pt x="994156" y="53467"/>
                </a:lnTo>
                <a:cubicBezTo>
                  <a:pt x="1026922" y="20701"/>
                  <a:pt x="1093978" y="0"/>
                  <a:pt x="1167257" y="0"/>
                </a:cubicBezTo>
                <a:close/>
              </a:path>
            </a:pathLst>
          </a:custGeom>
          <a:ln w="0" cap="flat">
            <a:miter lim="127000"/>
          </a:ln>
        </p:spPr>
        <p:style>
          <a:lnRef idx="0">
            <a:srgbClr val="000000">
              <a:alpha val="0"/>
            </a:srgbClr>
          </a:lnRef>
          <a:fillRef idx="1">
            <a:srgbClr val="00FF99"/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en-GB" sz="800" b="1"/>
          </a:p>
        </p:txBody>
      </p:sp>
      <p:sp>
        <p:nvSpPr>
          <p:cNvPr id="19" name="Shape 255"/>
          <p:cNvSpPr/>
          <p:nvPr/>
        </p:nvSpPr>
        <p:spPr>
          <a:xfrm>
            <a:off x="9915951" y="1450326"/>
            <a:ext cx="320097" cy="168338"/>
          </a:xfrm>
          <a:custGeom>
            <a:avLst/>
            <a:gdLst/>
            <a:ahLst/>
            <a:cxnLst/>
            <a:rect l="0" t="0" r="0" b="0"/>
            <a:pathLst>
              <a:path w="318897" h="116967">
                <a:moveTo>
                  <a:pt x="159385" y="0"/>
                </a:moveTo>
                <a:cubicBezTo>
                  <a:pt x="247523" y="0"/>
                  <a:pt x="318897" y="26162"/>
                  <a:pt x="318897" y="58547"/>
                </a:cubicBezTo>
                <a:cubicBezTo>
                  <a:pt x="318897" y="90805"/>
                  <a:pt x="247523" y="116967"/>
                  <a:pt x="159385" y="116967"/>
                </a:cubicBezTo>
                <a:cubicBezTo>
                  <a:pt x="71374" y="116967"/>
                  <a:pt x="0" y="90805"/>
                  <a:pt x="0" y="58547"/>
                </a:cubicBezTo>
                <a:cubicBezTo>
                  <a:pt x="0" y="26162"/>
                  <a:pt x="71374" y="0"/>
                  <a:pt x="159385" y="0"/>
                </a:cubicBezTo>
                <a:close/>
              </a:path>
            </a:pathLst>
          </a:custGeom>
          <a:ln w="0" cap="flat">
            <a:round/>
          </a:ln>
        </p:spPr>
        <p:style>
          <a:lnRef idx="0">
            <a:srgbClr val="000000">
              <a:alpha val="0"/>
            </a:srgbClr>
          </a:lnRef>
          <a:fillRef idx="1">
            <a:srgbClr val="00FF99"/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en-GB"/>
          </a:p>
        </p:txBody>
      </p:sp>
      <p:sp>
        <p:nvSpPr>
          <p:cNvPr id="20" name="Shape 255"/>
          <p:cNvSpPr/>
          <p:nvPr/>
        </p:nvSpPr>
        <p:spPr>
          <a:xfrm>
            <a:off x="10090042" y="1618664"/>
            <a:ext cx="253067" cy="149106"/>
          </a:xfrm>
          <a:custGeom>
            <a:avLst/>
            <a:gdLst/>
            <a:ahLst/>
            <a:cxnLst/>
            <a:rect l="0" t="0" r="0" b="0"/>
            <a:pathLst>
              <a:path w="318897" h="116967">
                <a:moveTo>
                  <a:pt x="159385" y="0"/>
                </a:moveTo>
                <a:cubicBezTo>
                  <a:pt x="247523" y="0"/>
                  <a:pt x="318897" y="26162"/>
                  <a:pt x="318897" y="58547"/>
                </a:cubicBezTo>
                <a:cubicBezTo>
                  <a:pt x="318897" y="90805"/>
                  <a:pt x="247523" y="116967"/>
                  <a:pt x="159385" y="116967"/>
                </a:cubicBezTo>
                <a:cubicBezTo>
                  <a:pt x="71374" y="116967"/>
                  <a:pt x="0" y="90805"/>
                  <a:pt x="0" y="58547"/>
                </a:cubicBezTo>
                <a:cubicBezTo>
                  <a:pt x="0" y="26162"/>
                  <a:pt x="71374" y="0"/>
                  <a:pt x="159385" y="0"/>
                </a:cubicBezTo>
                <a:close/>
              </a:path>
            </a:pathLst>
          </a:custGeom>
          <a:ln w="0" cap="flat">
            <a:round/>
          </a:ln>
        </p:spPr>
        <p:style>
          <a:lnRef idx="0">
            <a:srgbClr val="000000">
              <a:alpha val="0"/>
            </a:srgbClr>
          </a:lnRef>
          <a:fillRef idx="1">
            <a:srgbClr val="00FF99"/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en-GB"/>
          </a:p>
        </p:txBody>
      </p:sp>
      <p:sp>
        <p:nvSpPr>
          <p:cNvPr id="21" name="Shape 255"/>
          <p:cNvSpPr/>
          <p:nvPr/>
        </p:nvSpPr>
        <p:spPr>
          <a:xfrm>
            <a:off x="10303545" y="1790999"/>
            <a:ext cx="193812" cy="98258"/>
          </a:xfrm>
          <a:custGeom>
            <a:avLst/>
            <a:gdLst/>
            <a:ahLst/>
            <a:cxnLst/>
            <a:rect l="0" t="0" r="0" b="0"/>
            <a:pathLst>
              <a:path w="318897" h="116967">
                <a:moveTo>
                  <a:pt x="159385" y="0"/>
                </a:moveTo>
                <a:cubicBezTo>
                  <a:pt x="247523" y="0"/>
                  <a:pt x="318897" y="26162"/>
                  <a:pt x="318897" y="58547"/>
                </a:cubicBezTo>
                <a:cubicBezTo>
                  <a:pt x="318897" y="90805"/>
                  <a:pt x="247523" y="116967"/>
                  <a:pt x="159385" y="116967"/>
                </a:cubicBezTo>
                <a:cubicBezTo>
                  <a:pt x="71374" y="116967"/>
                  <a:pt x="0" y="90805"/>
                  <a:pt x="0" y="58547"/>
                </a:cubicBezTo>
                <a:cubicBezTo>
                  <a:pt x="0" y="26162"/>
                  <a:pt x="71374" y="0"/>
                  <a:pt x="159385" y="0"/>
                </a:cubicBezTo>
                <a:close/>
              </a:path>
            </a:pathLst>
          </a:custGeom>
          <a:ln w="0" cap="flat">
            <a:round/>
          </a:ln>
        </p:spPr>
        <p:style>
          <a:lnRef idx="0">
            <a:srgbClr val="000000">
              <a:alpha val="0"/>
            </a:srgbClr>
          </a:lnRef>
          <a:fillRef idx="1">
            <a:srgbClr val="00FF99"/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en-GB"/>
          </a:p>
        </p:txBody>
      </p:sp>
      <p:sp>
        <p:nvSpPr>
          <p:cNvPr id="22" name="Shape 255"/>
          <p:cNvSpPr/>
          <p:nvPr/>
        </p:nvSpPr>
        <p:spPr>
          <a:xfrm>
            <a:off x="6731493" y="2220192"/>
            <a:ext cx="193812" cy="98258"/>
          </a:xfrm>
          <a:custGeom>
            <a:avLst/>
            <a:gdLst/>
            <a:ahLst/>
            <a:cxnLst/>
            <a:rect l="0" t="0" r="0" b="0"/>
            <a:pathLst>
              <a:path w="318897" h="116967">
                <a:moveTo>
                  <a:pt x="159385" y="0"/>
                </a:moveTo>
                <a:cubicBezTo>
                  <a:pt x="247523" y="0"/>
                  <a:pt x="318897" y="26162"/>
                  <a:pt x="318897" y="58547"/>
                </a:cubicBezTo>
                <a:cubicBezTo>
                  <a:pt x="318897" y="90805"/>
                  <a:pt x="247523" y="116967"/>
                  <a:pt x="159385" y="116967"/>
                </a:cubicBezTo>
                <a:cubicBezTo>
                  <a:pt x="71374" y="116967"/>
                  <a:pt x="0" y="90805"/>
                  <a:pt x="0" y="58547"/>
                </a:cubicBezTo>
                <a:cubicBezTo>
                  <a:pt x="0" y="26162"/>
                  <a:pt x="71374" y="0"/>
                  <a:pt x="159385" y="0"/>
                </a:cubicBezTo>
                <a:close/>
              </a:path>
            </a:pathLst>
          </a:custGeom>
          <a:ln w="0" cap="flat">
            <a:round/>
          </a:ln>
        </p:spPr>
        <p:style>
          <a:lnRef idx="0">
            <a:srgbClr val="000000">
              <a:alpha val="0"/>
            </a:srgbClr>
          </a:lnRef>
          <a:fillRef idx="1">
            <a:srgbClr val="00FF99"/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869598" y="805381"/>
            <a:ext cx="19364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/>
              <a:t>Which material would make the </a:t>
            </a:r>
          </a:p>
          <a:p>
            <a:r>
              <a:rPr lang="en-GB" sz="1000" b="1"/>
              <a:t>best waterproof cape for me?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27182" y="2706757"/>
            <a:ext cx="3229889" cy="1631216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b="1" u="sng"/>
              <a:t>Children will learn: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/>
              <a:t>About different materials, including names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/>
              <a:t>Which materials are suitable for particular purposes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/>
              <a:t>About some of the properties of materials such as if they are waterproof</a:t>
            </a:r>
          </a:p>
          <a:p>
            <a:r>
              <a:rPr lang="en-GB" sz="1000" b="1" u="sng"/>
              <a:t>Children will be able to: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/>
              <a:t>Talk about different materials and explain why they choose to use them for different purposes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/>
              <a:t>Use tools, objects, construction and malleable materials with increasing control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520106" y="2718449"/>
            <a:ext cx="1477275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Vocabulary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270421"/>
              </p:ext>
            </p:extLst>
          </p:nvPr>
        </p:nvGraphicFramePr>
        <p:xfrm>
          <a:off x="9340786" y="3241253"/>
          <a:ext cx="2788152" cy="13715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7038">
                  <a:extLst>
                    <a:ext uri="{9D8B030D-6E8A-4147-A177-3AD203B41FA5}">
                      <a16:colId xmlns:a16="http://schemas.microsoft.com/office/drawing/2014/main" val="995766297"/>
                    </a:ext>
                  </a:extLst>
                </a:gridCol>
                <a:gridCol w="697038">
                  <a:extLst>
                    <a:ext uri="{9D8B030D-6E8A-4147-A177-3AD203B41FA5}">
                      <a16:colId xmlns:a16="http://schemas.microsoft.com/office/drawing/2014/main" val="1104742759"/>
                    </a:ext>
                  </a:extLst>
                </a:gridCol>
                <a:gridCol w="697038">
                  <a:extLst>
                    <a:ext uri="{9D8B030D-6E8A-4147-A177-3AD203B41FA5}">
                      <a16:colId xmlns:a16="http://schemas.microsoft.com/office/drawing/2014/main" val="3653113311"/>
                    </a:ext>
                  </a:extLst>
                </a:gridCol>
                <a:gridCol w="697038">
                  <a:extLst>
                    <a:ext uri="{9D8B030D-6E8A-4147-A177-3AD203B41FA5}">
                      <a16:colId xmlns:a16="http://schemas.microsoft.com/office/drawing/2014/main" val="2976325478"/>
                    </a:ext>
                  </a:extLst>
                </a:gridCol>
              </a:tblGrid>
              <a:tr h="193902"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wood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plastic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hard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rough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51199"/>
                  </a:ext>
                </a:extLst>
              </a:tr>
              <a:tr h="193902"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bricks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clay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waterproof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smooth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2419069"/>
                  </a:ext>
                </a:extLst>
              </a:tr>
              <a:tr h="193902"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glass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dissolve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strong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soft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179952"/>
                  </a:ext>
                </a:extLst>
              </a:tr>
              <a:tr h="193902"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metal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absorb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weak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float/sink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3828007"/>
                  </a:ext>
                </a:extLst>
              </a:tr>
              <a:tr h="193902"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fabric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weight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light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manmade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5606398"/>
                  </a:ext>
                </a:extLst>
              </a:tr>
              <a:tr h="304703"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paper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heavy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natural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change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6303548"/>
                  </a:ext>
                </a:extLst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6861314" y="4566038"/>
            <a:ext cx="861925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History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024163" y="5161405"/>
            <a:ext cx="3229889" cy="1015663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00" b="1" u="sng"/>
              <a:t>Children will learn: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/>
              <a:t>About what the first shoes were made of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/>
              <a:t>Shoes were an indicator of wealth/status/class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/>
              <a:t>How shoes have changed (manufacture/materials)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/>
              <a:t>Thomas Crick (from Leicester designed machinery to make shoes)</a:t>
            </a:r>
          </a:p>
        </p:txBody>
      </p:sp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493287"/>
              </p:ext>
            </p:extLst>
          </p:nvPr>
        </p:nvGraphicFramePr>
        <p:xfrm>
          <a:off x="9664203" y="5161405"/>
          <a:ext cx="1747456" cy="13715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056">
                  <a:extLst>
                    <a:ext uri="{9D8B030D-6E8A-4147-A177-3AD203B41FA5}">
                      <a16:colId xmlns:a16="http://schemas.microsoft.com/office/drawing/2014/main" val="995766297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104742759"/>
                    </a:ext>
                  </a:extLst>
                </a:gridCol>
              </a:tblGrid>
              <a:tr h="193902"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past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handmade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51199"/>
                  </a:ext>
                </a:extLst>
              </a:tr>
              <a:tr h="193902"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present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manufacture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2419069"/>
                  </a:ext>
                </a:extLst>
              </a:tr>
              <a:tr h="193902"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future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wealth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179952"/>
                  </a:ext>
                </a:extLst>
              </a:tr>
              <a:tr h="193902"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leather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status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3828007"/>
                  </a:ext>
                </a:extLst>
              </a:tr>
              <a:tr h="193902"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thread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class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5606398"/>
                  </a:ext>
                </a:extLst>
              </a:tr>
              <a:tr h="304703">
                <a:tc>
                  <a:txBody>
                    <a:bodyPr/>
                    <a:lstStyle/>
                    <a:p>
                      <a:r>
                        <a:rPr lang="en-GB" sz="800" b="1">
                          <a:solidFill>
                            <a:schemeClr val="tx1"/>
                          </a:solidFill>
                        </a:rPr>
                        <a:t>machinery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6303548"/>
                  </a:ext>
                </a:extLst>
              </a:tr>
            </a:tbl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9782768" y="4706593"/>
            <a:ext cx="1321286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Vocabulary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171543"/>
              </p:ext>
            </p:extLst>
          </p:nvPr>
        </p:nvGraphicFramePr>
        <p:xfrm>
          <a:off x="6378924" y="2152559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34824565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6104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3683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49ca046-d2e9-4e39-92cd-a5365d2ef08b" xsi:nil="true"/>
    <lcf76f155ced4ddcb4097134ff3c332f xmlns="c7b139f2-2bea-443c-a312-cfb4d6494f6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6" ma:contentTypeDescription="Create a new document." ma:contentTypeScope="" ma:versionID="85aab96bbeb556551aab6c1f42d09b9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cbbce134e18bb99fb4e5d45c308756ce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F0D69C5-A6B7-4FF6-9A6F-EF143E1A24F9}">
  <ds:schemaRefs>
    <ds:schemaRef ds:uri="http://schemas.microsoft.com/office/2006/metadata/properties"/>
    <ds:schemaRef ds:uri="http://schemas.microsoft.com/office/infopath/2007/PartnerControls"/>
    <ds:schemaRef ds:uri="f49ca046-d2e9-4e39-92cd-a5365d2ef08b"/>
    <ds:schemaRef ds:uri="c7b139f2-2bea-443c-a312-cfb4d6494f62"/>
  </ds:schemaRefs>
</ds:datastoreItem>
</file>

<file path=customXml/itemProps2.xml><?xml version="1.0" encoding="utf-8"?>
<ds:datastoreItem xmlns:ds="http://schemas.openxmlformats.org/officeDocument/2006/customXml" ds:itemID="{E1AAA9BF-4B13-407B-B66E-585A26CE1D3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A4F60C-2AF6-4C50-8DD5-2B2A136EBC9C}"/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OHara</dc:creator>
  <cp:revision>3</cp:revision>
  <dcterms:created xsi:type="dcterms:W3CDTF">2020-11-29T09:45:01Z</dcterms:created>
  <dcterms:modified xsi:type="dcterms:W3CDTF">2022-11-28T13:40:44Z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0x010100B38A8CE041D084408CE9E07521D30228</vt:lpwstr>
  </property>
  <property fmtid="{D5CDD505-2E9C-101B-9397-08002B2CF9AE}" pid="3" name="MediaServiceImageTags">
    <vt:lpwstr/>
  </property>
</Properties>
</file>