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2DF11E-B29F-4403-BBA5-15C40A996C6F}" v="91" dt="2023-09-07T09:57:20.2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72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gruti Mahesh" userId="a58b039a-3b79-4291-a618-687952a135e2" providerId="ADAL" clId="{192DF11E-B29F-4403-BBA5-15C40A996C6F}"/>
    <pc:docChg chg="undo custSel modSld">
      <pc:chgData name="Jagruti Mahesh" userId="a58b039a-3b79-4291-a618-687952a135e2" providerId="ADAL" clId="{192DF11E-B29F-4403-BBA5-15C40A996C6F}" dt="2023-09-07T09:57:20.261" v="1783" actId="1076"/>
      <pc:docMkLst>
        <pc:docMk/>
      </pc:docMkLst>
      <pc:sldChg chg="addSp delSp modSp mod">
        <pc:chgData name="Jagruti Mahesh" userId="a58b039a-3b79-4291-a618-687952a135e2" providerId="ADAL" clId="{192DF11E-B29F-4403-BBA5-15C40A996C6F}" dt="2023-09-07T09:57:20.261" v="1783" actId="1076"/>
        <pc:sldMkLst>
          <pc:docMk/>
          <pc:sldMk cId="123089539" sldId="256"/>
        </pc:sldMkLst>
        <pc:spChg chg="mod">
          <ac:chgData name="Jagruti Mahesh" userId="a58b039a-3b79-4291-a618-687952a135e2" providerId="ADAL" clId="{192DF11E-B29F-4403-BBA5-15C40A996C6F}" dt="2023-09-07T09:16:11.190" v="3" actId="20577"/>
          <ac:spMkLst>
            <pc:docMk/>
            <pc:sldMk cId="123089539" sldId="256"/>
            <ac:spMk id="2" creationId="{00000000-0000-0000-0000-000000000000}"/>
          </ac:spMkLst>
        </pc:spChg>
        <pc:spChg chg="add del">
          <ac:chgData name="Jagruti Mahesh" userId="a58b039a-3b79-4291-a618-687952a135e2" providerId="ADAL" clId="{192DF11E-B29F-4403-BBA5-15C40A996C6F}" dt="2023-09-07T09:53:20.467" v="1763"/>
          <ac:spMkLst>
            <pc:docMk/>
            <pc:sldMk cId="123089539" sldId="256"/>
            <ac:spMk id="7" creationId="{BCD36A37-62C7-E192-9387-D5A25F515CAB}"/>
          </ac:spMkLst>
        </pc:spChg>
        <pc:spChg chg="add del">
          <ac:chgData name="Jagruti Mahesh" userId="a58b039a-3b79-4291-a618-687952a135e2" providerId="ADAL" clId="{192DF11E-B29F-4403-BBA5-15C40A996C6F}" dt="2023-09-07T09:53:25.966" v="1765" actId="478"/>
          <ac:spMkLst>
            <pc:docMk/>
            <pc:sldMk cId="123089539" sldId="256"/>
            <ac:spMk id="8" creationId="{06D3A4B4-C77B-94FC-7B21-FC12EBF76D38}"/>
          </ac:spMkLst>
        </pc:spChg>
        <pc:spChg chg="mod">
          <ac:chgData name="Jagruti Mahesh" userId="a58b039a-3b79-4291-a618-687952a135e2" providerId="ADAL" clId="{192DF11E-B29F-4403-BBA5-15C40A996C6F}" dt="2023-09-07T09:18:33.268" v="10" actId="20577"/>
          <ac:spMkLst>
            <pc:docMk/>
            <pc:sldMk cId="123089539" sldId="256"/>
            <ac:spMk id="11" creationId="{0C60C0D7-7B3F-394C-4A3D-E24D1619ADDD}"/>
          </ac:spMkLst>
        </pc:spChg>
        <pc:graphicFrameChg chg="add mod modGraphic">
          <ac:chgData name="Jagruti Mahesh" userId="a58b039a-3b79-4291-a618-687952a135e2" providerId="ADAL" clId="{192DF11E-B29F-4403-BBA5-15C40A996C6F}" dt="2023-09-07T09:50:11.851" v="1724" actId="20577"/>
          <ac:graphicFrameMkLst>
            <pc:docMk/>
            <pc:sldMk cId="123089539" sldId="256"/>
            <ac:graphicFrameMk id="3" creationId="{E4A4E6FA-7894-474F-9F75-FEECA89879A6}"/>
          </ac:graphicFrameMkLst>
        </pc:graphicFrameChg>
        <pc:graphicFrameChg chg="mod modGraphic">
          <ac:chgData name="Jagruti Mahesh" userId="a58b039a-3b79-4291-a618-687952a135e2" providerId="ADAL" clId="{192DF11E-B29F-4403-BBA5-15C40A996C6F}" dt="2023-09-07T09:31:49.398" v="722" actId="255"/>
          <ac:graphicFrameMkLst>
            <pc:docMk/>
            <pc:sldMk cId="123089539" sldId="256"/>
            <ac:graphicFrameMk id="4" creationId="{00000000-0000-0000-0000-000000000000}"/>
          </ac:graphicFrameMkLst>
        </pc:graphicFrameChg>
        <pc:graphicFrameChg chg="add mod modGraphic">
          <ac:chgData name="Jagruti Mahesh" userId="a58b039a-3b79-4291-a618-687952a135e2" providerId="ADAL" clId="{192DF11E-B29F-4403-BBA5-15C40A996C6F}" dt="2023-09-07T09:40:06.959" v="1155" actId="20577"/>
          <ac:graphicFrameMkLst>
            <pc:docMk/>
            <pc:sldMk cId="123089539" sldId="256"/>
            <ac:graphicFrameMk id="6" creationId="{A62E045D-027C-3DA5-4524-0CFA34255A01}"/>
          </ac:graphicFrameMkLst>
        </pc:graphicFrameChg>
        <pc:graphicFrameChg chg="add del mod">
          <ac:chgData name="Jagruti Mahesh" userId="a58b039a-3b79-4291-a618-687952a135e2" providerId="ADAL" clId="{192DF11E-B29F-4403-BBA5-15C40A996C6F}" dt="2023-09-07T09:30:29.083" v="688" actId="478"/>
          <ac:graphicFrameMkLst>
            <pc:docMk/>
            <pc:sldMk cId="123089539" sldId="256"/>
            <ac:graphicFrameMk id="7" creationId="{04D9C5FD-526C-FD02-A972-60EC5C58C196}"/>
          </ac:graphicFrameMkLst>
        </pc:graphicFrameChg>
        <pc:graphicFrameChg chg="add del mod">
          <ac:chgData name="Jagruti Mahesh" userId="a58b039a-3b79-4291-a618-687952a135e2" providerId="ADAL" clId="{192DF11E-B29F-4403-BBA5-15C40A996C6F}" dt="2023-09-07T09:30:29.083" v="688" actId="478"/>
          <ac:graphicFrameMkLst>
            <pc:docMk/>
            <pc:sldMk cId="123089539" sldId="256"/>
            <ac:graphicFrameMk id="8" creationId="{E35101B7-25C5-55B0-1A8B-A6F63BE315E9}"/>
          </ac:graphicFrameMkLst>
        </pc:graphicFrameChg>
        <pc:graphicFrameChg chg="add del mod">
          <ac:chgData name="Jagruti Mahesh" userId="a58b039a-3b79-4291-a618-687952a135e2" providerId="ADAL" clId="{192DF11E-B29F-4403-BBA5-15C40A996C6F}" dt="2023-09-07T09:30:29.083" v="688" actId="478"/>
          <ac:graphicFrameMkLst>
            <pc:docMk/>
            <pc:sldMk cId="123089539" sldId="256"/>
            <ac:graphicFrameMk id="9" creationId="{C4468821-6660-585E-D57B-0EB8C1635766}"/>
          </ac:graphicFrameMkLst>
        </pc:graphicFrameChg>
        <pc:graphicFrameChg chg="add mod modGraphic">
          <ac:chgData name="Jagruti Mahesh" userId="a58b039a-3b79-4291-a618-687952a135e2" providerId="ADAL" clId="{192DF11E-B29F-4403-BBA5-15C40A996C6F}" dt="2023-09-07T09:52:28.114" v="1744" actId="255"/>
          <ac:graphicFrameMkLst>
            <pc:docMk/>
            <pc:sldMk cId="123089539" sldId="256"/>
            <ac:graphicFrameMk id="13" creationId="{42416A01-8E5C-8783-ACF0-D718F60A4BCD}"/>
          </ac:graphicFrameMkLst>
        </pc:graphicFrameChg>
        <pc:graphicFrameChg chg="del mod modGraphic">
          <ac:chgData name="Jagruti Mahesh" userId="a58b039a-3b79-4291-a618-687952a135e2" providerId="ADAL" clId="{192DF11E-B29F-4403-BBA5-15C40A996C6F}" dt="2023-09-07T09:28:33.284" v="663" actId="478"/>
          <ac:graphicFrameMkLst>
            <pc:docMk/>
            <pc:sldMk cId="123089539" sldId="256"/>
            <ac:graphicFrameMk id="14" creationId="{C4E4E158-1D6E-A361-BA3E-7C62E20E2437}"/>
          </ac:graphicFrameMkLst>
        </pc:graphicFrameChg>
        <pc:graphicFrameChg chg="add mod modGraphic">
          <ac:chgData name="Jagruti Mahesh" userId="a58b039a-3b79-4291-a618-687952a135e2" providerId="ADAL" clId="{192DF11E-B29F-4403-BBA5-15C40A996C6F}" dt="2023-09-07T09:45:56.956" v="1701" actId="20577"/>
          <ac:graphicFrameMkLst>
            <pc:docMk/>
            <pc:sldMk cId="123089539" sldId="256"/>
            <ac:graphicFrameMk id="15" creationId="{CC82A285-245B-DE60-24AF-654D1F65CD73}"/>
          </ac:graphicFrameMkLst>
        </pc:graphicFrameChg>
        <pc:graphicFrameChg chg="add mod modGraphic">
          <ac:chgData name="Jagruti Mahesh" userId="a58b039a-3b79-4291-a618-687952a135e2" providerId="ADAL" clId="{192DF11E-B29F-4403-BBA5-15C40A996C6F}" dt="2023-09-07T09:48:47.611" v="1708" actId="20577"/>
          <ac:graphicFrameMkLst>
            <pc:docMk/>
            <pc:sldMk cId="123089539" sldId="256"/>
            <ac:graphicFrameMk id="16" creationId="{0D8394DD-DDBD-6558-8C18-A4BC0D789C95}"/>
          </ac:graphicFrameMkLst>
        </pc:graphicFrameChg>
        <pc:graphicFrameChg chg="del">
          <ac:chgData name="Jagruti Mahesh" userId="a58b039a-3b79-4291-a618-687952a135e2" providerId="ADAL" clId="{192DF11E-B29F-4403-BBA5-15C40A996C6F}" dt="2023-09-07T09:30:15.733" v="685" actId="478"/>
          <ac:graphicFrameMkLst>
            <pc:docMk/>
            <pc:sldMk cId="123089539" sldId="256"/>
            <ac:graphicFrameMk id="53" creationId="{BFB39F30-258F-3EE7-998C-6204C6D2D964}"/>
          </ac:graphicFrameMkLst>
        </pc:graphicFrameChg>
        <pc:graphicFrameChg chg="del">
          <ac:chgData name="Jagruti Mahesh" userId="a58b039a-3b79-4291-a618-687952a135e2" providerId="ADAL" clId="{192DF11E-B29F-4403-BBA5-15C40A996C6F}" dt="2023-09-07T09:30:11.823" v="684" actId="478"/>
          <ac:graphicFrameMkLst>
            <pc:docMk/>
            <pc:sldMk cId="123089539" sldId="256"/>
            <ac:graphicFrameMk id="54" creationId="{13B204C3-B9BE-5B11-CA42-8D8A864E1546}"/>
          </ac:graphicFrameMkLst>
        </pc:graphicFrameChg>
        <pc:picChg chg="add del mod">
          <ac:chgData name="Jagruti Mahesh" userId="a58b039a-3b79-4291-a618-687952a135e2" providerId="ADAL" clId="{192DF11E-B29F-4403-BBA5-15C40A996C6F}" dt="2023-09-07T09:49:55.601" v="1716" actId="478"/>
          <ac:picMkLst>
            <pc:docMk/>
            <pc:sldMk cId="123089539" sldId="256"/>
            <ac:picMk id="1026" creationId="{46477FF1-B77E-37C2-0BE2-8E8C82D2DFF1}"/>
          </ac:picMkLst>
        </pc:picChg>
        <pc:picChg chg="add del">
          <ac:chgData name="Jagruti Mahesh" userId="a58b039a-3b79-4291-a618-687952a135e2" providerId="ADAL" clId="{192DF11E-B29F-4403-BBA5-15C40A996C6F}" dt="2023-09-07T09:49:24.300" v="1713"/>
          <ac:picMkLst>
            <pc:docMk/>
            <pc:sldMk cId="123089539" sldId="256"/>
            <ac:picMk id="1028" creationId="{61825690-4F3D-A728-166F-36C93382F205}"/>
          </ac:picMkLst>
        </pc:picChg>
        <pc:picChg chg="add mod">
          <ac:chgData name="Jagruti Mahesh" userId="a58b039a-3b79-4291-a618-687952a135e2" providerId="ADAL" clId="{192DF11E-B29F-4403-BBA5-15C40A996C6F}" dt="2023-09-07T09:53:19.086" v="1762" actId="1076"/>
          <ac:picMkLst>
            <pc:docMk/>
            <pc:sldMk cId="123089539" sldId="256"/>
            <ac:picMk id="1030" creationId="{6849E98E-3F21-57D2-B3EF-46F14A8E1E4B}"/>
          </ac:picMkLst>
        </pc:picChg>
        <pc:picChg chg="add mod">
          <ac:chgData name="Jagruti Mahesh" userId="a58b039a-3b79-4291-a618-687952a135e2" providerId="ADAL" clId="{192DF11E-B29F-4403-BBA5-15C40A996C6F}" dt="2023-09-07T09:50:49.102" v="1729" actId="1076"/>
          <ac:picMkLst>
            <pc:docMk/>
            <pc:sldMk cId="123089539" sldId="256"/>
            <ac:picMk id="1032" creationId="{135F7CA7-ABF2-5A4C-E6C9-3EE2CA2905F3}"/>
          </ac:picMkLst>
        </pc:picChg>
        <pc:picChg chg="add del mod">
          <ac:chgData name="Jagruti Mahesh" userId="a58b039a-3b79-4291-a618-687952a135e2" providerId="ADAL" clId="{192DF11E-B29F-4403-BBA5-15C40A996C6F}" dt="2023-09-07T09:52:07.574" v="1739" actId="478"/>
          <ac:picMkLst>
            <pc:docMk/>
            <pc:sldMk cId="123089539" sldId="256"/>
            <ac:picMk id="1034" creationId="{67C00087-37D6-9B13-803D-C4C5FA99EB2E}"/>
          </ac:picMkLst>
        </pc:picChg>
        <pc:picChg chg="add del mod">
          <ac:chgData name="Jagruti Mahesh" userId="a58b039a-3b79-4291-a618-687952a135e2" providerId="ADAL" clId="{192DF11E-B29F-4403-BBA5-15C40A996C6F}" dt="2023-09-07T09:52:24.007" v="1743" actId="478"/>
          <ac:picMkLst>
            <pc:docMk/>
            <pc:sldMk cId="123089539" sldId="256"/>
            <ac:picMk id="1036" creationId="{C5050ECD-0D59-B07A-F6E1-2BCA5DB6A488}"/>
          </ac:picMkLst>
        </pc:picChg>
        <pc:picChg chg="add mod">
          <ac:chgData name="Jagruti Mahesh" userId="a58b039a-3b79-4291-a618-687952a135e2" providerId="ADAL" clId="{192DF11E-B29F-4403-BBA5-15C40A996C6F}" dt="2023-09-07T09:52:54.649" v="1759" actId="1037"/>
          <ac:picMkLst>
            <pc:docMk/>
            <pc:sldMk cId="123089539" sldId="256"/>
            <ac:picMk id="1038" creationId="{4101C24C-7D74-B7B7-49BD-62ADBE0F2AFE}"/>
          </ac:picMkLst>
        </pc:picChg>
        <pc:picChg chg="add del mod">
          <ac:chgData name="Jagruti Mahesh" userId="a58b039a-3b79-4291-a618-687952a135e2" providerId="ADAL" clId="{192DF11E-B29F-4403-BBA5-15C40A996C6F}" dt="2023-09-07T09:54:33.218" v="1777" actId="478"/>
          <ac:picMkLst>
            <pc:docMk/>
            <pc:sldMk cId="123089539" sldId="256"/>
            <ac:picMk id="1044" creationId="{5FB3D5CB-8FD9-AA2C-660D-F330FF68D2FF}"/>
          </ac:picMkLst>
        </pc:picChg>
        <pc:picChg chg="add del">
          <ac:chgData name="Jagruti Mahesh" userId="a58b039a-3b79-4291-a618-687952a135e2" providerId="ADAL" clId="{192DF11E-B29F-4403-BBA5-15C40A996C6F}" dt="2023-09-07T09:54:05.455" v="1769"/>
          <ac:picMkLst>
            <pc:docMk/>
            <pc:sldMk cId="123089539" sldId="256"/>
            <ac:picMk id="1046" creationId="{72A5309A-C5AA-CF87-3DD8-5EC1765429F8}"/>
          </ac:picMkLst>
        </pc:picChg>
        <pc:picChg chg="add mod">
          <ac:chgData name="Jagruti Mahesh" userId="a58b039a-3b79-4291-a618-687952a135e2" providerId="ADAL" clId="{192DF11E-B29F-4403-BBA5-15C40A996C6F}" dt="2023-09-07T09:54:32.060" v="1776" actId="1076"/>
          <ac:picMkLst>
            <pc:docMk/>
            <pc:sldMk cId="123089539" sldId="256"/>
            <ac:picMk id="1048" creationId="{1AFAEFA4-307A-DFD1-1B2A-074C4827BAD9}"/>
          </ac:picMkLst>
        </pc:picChg>
        <pc:picChg chg="add del">
          <ac:chgData name="Jagruti Mahesh" userId="a58b039a-3b79-4291-a618-687952a135e2" providerId="ADAL" clId="{192DF11E-B29F-4403-BBA5-15C40A996C6F}" dt="2023-09-07T09:56:55.873" v="1779"/>
          <ac:picMkLst>
            <pc:docMk/>
            <pc:sldMk cId="123089539" sldId="256"/>
            <ac:picMk id="1050" creationId="{F4BF7111-F533-F3B8-5F03-58EF314BB827}"/>
          </ac:picMkLst>
        </pc:picChg>
        <pc:picChg chg="add mod">
          <ac:chgData name="Jagruti Mahesh" userId="a58b039a-3b79-4291-a618-687952a135e2" providerId="ADAL" clId="{192DF11E-B29F-4403-BBA5-15C40A996C6F}" dt="2023-09-07T09:57:20.261" v="1783" actId="1076"/>
          <ac:picMkLst>
            <pc:docMk/>
            <pc:sldMk cId="123089539" sldId="256"/>
            <ac:picMk id="1052" creationId="{D35125C0-7C44-45C4-BA10-88391467D623}"/>
          </ac:picMkLst>
        </pc:picChg>
        <pc:cxnChg chg="mod">
          <ac:chgData name="Jagruti Mahesh" userId="a58b039a-3b79-4291-a618-687952a135e2" providerId="ADAL" clId="{192DF11E-B29F-4403-BBA5-15C40A996C6F}" dt="2023-09-07T09:30:41.936" v="690" actId="14100"/>
          <ac:cxnSpMkLst>
            <pc:docMk/>
            <pc:sldMk cId="123089539" sldId="256"/>
            <ac:cxnSpMk id="5" creationId="{00000000-0000-0000-0000-000000000000}"/>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9/27/2023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9/27/2023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5411" y="47193"/>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3 Knowledge Organiser – Unit 2 Science</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3927094598"/>
              </p:ext>
            </p:extLst>
          </p:nvPr>
        </p:nvGraphicFramePr>
        <p:xfrm>
          <a:off x="122493" y="563983"/>
          <a:ext cx="3110902" cy="3032383"/>
        </p:xfrm>
        <a:graphic>
          <a:graphicData uri="http://schemas.openxmlformats.org/drawingml/2006/table">
            <a:tbl>
              <a:tblPr firstRow="1" bandRow="1">
                <a:tableStyleId>{00A15C55-8517-42AA-B614-E9B94910E393}</a:tableStyleId>
              </a:tblPr>
              <a:tblGrid>
                <a:gridCol w="3110902">
                  <a:extLst>
                    <a:ext uri="{9D8B030D-6E8A-4147-A177-3AD203B41FA5}">
                      <a16:colId xmlns:a16="http://schemas.microsoft.com/office/drawing/2014/main" val="20001"/>
                    </a:ext>
                  </a:extLst>
                </a:gridCol>
              </a:tblGrid>
              <a:tr h="592448">
                <a:tc>
                  <a:txBody>
                    <a:bodyPr/>
                    <a:lstStyle/>
                    <a:p>
                      <a:r>
                        <a:rPr lang="en-GB" sz="1800" b="1" i="0" kern="1200" dirty="0">
                          <a:solidFill>
                            <a:schemeClr val="lt1"/>
                          </a:solidFill>
                          <a:effectLst/>
                          <a:latin typeface="Sassoon Infant Rg" pitchFamily="50" charset="0"/>
                          <a:ea typeface="Sassoon Infant Rg" pitchFamily="50" charset="0"/>
                          <a:cs typeface="+mn-cs"/>
                        </a:rPr>
                        <a:t>KQ1: What do plants </a:t>
                      </a:r>
                    </a:p>
                    <a:p>
                      <a:r>
                        <a:rPr lang="en-GB" sz="1800" b="1" i="0" kern="1200" dirty="0">
                          <a:solidFill>
                            <a:schemeClr val="lt1"/>
                          </a:solidFill>
                          <a:effectLst/>
                          <a:latin typeface="Sassoon Infant Rg" pitchFamily="50" charset="0"/>
                          <a:ea typeface="Sassoon Infant Rg" pitchFamily="50" charset="0"/>
                          <a:cs typeface="+mn-cs"/>
                        </a:rPr>
                        <a:t>need to grow well? </a:t>
                      </a:r>
                      <a:endParaRPr lang="en-US" sz="16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409447">
                <a:tc>
                  <a:txBody>
                    <a:bodyPr/>
                    <a:lstStyle/>
                    <a:p>
                      <a:pPr rtl="0" fontAlgn="base"/>
                      <a:r>
                        <a:rPr lang="en-GB" sz="1050" dirty="0">
                          <a:latin typeface="Sassoon Infant Rg" pitchFamily="50" charset="0"/>
                          <a:ea typeface="Sassoon Infant Rg" pitchFamily="50" charset="0"/>
                        </a:rPr>
                        <a:t>Plants need air, light, water, nutrients from the soil and room to grow. </a:t>
                      </a:r>
                    </a:p>
                    <a:p>
                      <a:pPr rtl="0" fontAlgn="base"/>
                      <a:endParaRPr lang="en-GB" sz="1050" dirty="0">
                        <a:latin typeface="Sassoon Infant Rg" pitchFamily="50" charset="0"/>
                        <a:ea typeface="Sassoon Infant Rg" pitchFamily="50" charset="0"/>
                      </a:endParaRPr>
                    </a:p>
                    <a:p>
                      <a:pPr rtl="0" fontAlgn="base"/>
                      <a:r>
                        <a:rPr lang="en-GB" sz="1050" dirty="0">
                          <a:latin typeface="Sassoon Infant Rg" pitchFamily="50" charset="0"/>
                          <a:ea typeface="Sassoon Infant Rg" pitchFamily="50" charset="0"/>
                        </a:rPr>
                        <a:t>The life and growth of a plant varies from plant to plant. </a:t>
                      </a:r>
                    </a:p>
                    <a:p>
                      <a:pPr rtl="0" fontAlgn="base"/>
                      <a:endParaRPr lang="en-GB" sz="1050" dirty="0">
                        <a:latin typeface="Sassoon Infant Rg" pitchFamily="50" charset="0"/>
                        <a:ea typeface="Sassoon Infant Rg" pitchFamily="50" charset="0"/>
                      </a:endParaRPr>
                    </a:p>
                    <a:p>
                      <a:pPr rtl="0" fontAlgn="base"/>
                      <a:r>
                        <a:rPr lang="en-GB" sz="1050" dirty="0">
                          <a:latin typeface="Sassoon Infant Rg" pitchFamily="50" charset="0"/>
                          <a:ea typeface="Sassoon Infant Rg" pitchFamily="50" charset="0"/>
                        </a:rPr>
                        <a:t>Plants will grow differently when they are put in different conditions e.g., in darkness, in the cold, deprived of air, different types of soils and different fertilisers. </a:t>
                      </a:r>
                    </a:p>
                    <a:p>
                      <a:pPr rtl="0" fontAlgn="base"/>
                      <a:endParaRPr lang="en-GB" sz="1050" dirty="0">
                        <a:latin typeface="Sassoon Infant Rg" pitchFamily="50" charset="0"/>
                        <a:ea typeface="Sassoon Infant Rg" pitchFamily="50" charset="0"/>
                      </a:endParaRPr>
                    </a:p>
                    <a:p>
                      <a:pPr rtl="0" fontAlgn="base"/>
                      <a:r>
                        <a:rPr lang="en-GB" sz="1050" dirty="0">
                          <a:latin typeface="Sassoon Infant Rg" pitchFamily="50" charset="0"/>
                          <a:ea typeface="Sassoon Infant Rg" pitchFamily="50" charset="0"/>
                        </a:rPr>
                        <a:t>Many plants, but not all, have roots, stems/trunks. Leaves and flowers/blossom. These different parts of plants have one or more functions (jobs).</a:t>
                      </a: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a:cxnSpLocks/>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1" y="280545"/>
            <a:ext cx="9846567" cy="307777"/>
          </a:xfrm>
          <a:prstGeom prst="rect">
            <a:avLst/>
          </a:prstGeom>
          <a:noFill/>
        </p:spPr>
        <p:txBody>
          <a:bodyPr wrap="square">
            <a:spAutoFit/>
          </a:bodyPr>
          <a:lstStyle/>
          <a:p>
            <a:pPr algn="ctr"/>
            <a:r>
              <a:rPr lang="en-US" sz="1400" b="1" u="sng" dirty="0">
                <a:latin typeface="Sassoon Infant Rg" pitchFamily="50" charset="0"/>
                <a:ea typeface="Sassoon Infant Rg" pitchFamily="50" charset="0"/>
              </a:rPr>
              <a:t>Plants</a:t>
            </a:r>
            <a:endParaRPr lang="en-GB" sz="1400" b="1" u="sng" dirty="0"/>
          </a:p>
        </p:txBody>
      </p:sp>
      <p:graphicFrame>
        <p:nvGraphicFramePr>
          <p:cNvPr id="3" name="Table 2">
            <a:extLst>
              <a:ext uri="{FF2B5EF4-FFF2-40B4-BE49-F238E27FC236}">
                <a16:creationId xmlns:a16="http://schemas.microsoft.com/office/drawing/2014/main" id="{E4A4E6FA-7894-474F-9F75-FEECA89879A6}"/>
              </a:ext>
            </a:extLst>
          </p:cNvPr>
          <p:cNvGraphicFramePr>
            <a:graphicFrameLocks noGrp="1"/>
          </p:cNvGraphicFramePr>
          <p:nvPr>
            <p:extLst>
              <p:ext uri="{D42A27DB-BD31-4B8C-83A1-F6EECF244321}">
                <p14:modId xmlns:p14="http://schemas.microsoft.com/office/powerpoint/2010/main" val="4254853266"/>
              </p:ext>
            </p:extLst>
          </p:nvPr>
        </p:nvGraphicFramePr>
        <p:xfrm>
          <a:off x="3327606" y="552011"/>
          <a:ext cx="3237731" cy="3044355"/>
        </p:xfrm>
        <a:graphic>
          <a:graphicData uri="http://schemas.openxmlformats.org/drawingml/2006/table">
            <a:tbl>
              <a:tblPr firstRow="1" bandRow="1">
                <a:tableStyleId>{00A15C55-8517-42AA-B614-E9B94910E393}</a:tableStyleId>
              </a:tblPr>
              <a:tblGrid>
                <a:gridCol w="3237731">
                  <a:extLst>
                    <a:ext uri="{9D8B030D-6E8A-4147-A177-3AD203B41FA5}">
                      <a16:colId xmlns:a16="http://schemas.microsoft.com/office/drawing/2014/main" val="20001"/>
                    </a:ext>
                  </a:extLst>
                </a:gridCol>
              </a:tblGrid>
              <a:tr h="624681">
                <a:tc>
                  <a:txBody>
                    <a:bodyPr/>
                    <a:lstStyle/>
                    <a:p>
                      <a:r>
                        <a:rPr lang="en-GB" sz="1800" b="1" i="0" kern="1200" dirty="0">
                          <a:solidFill>
                            <a:schemeClr val="lt1"/>
                          </a:solidFill>
                          <a:effectLst/>
                          <a:latin typeface="Sassoon Infant Rg" pitchFamily="50" charset="0"/>
                          <a:ea typeface="Sassoon Infant Rg" pitchFamily="50" charset="0"/>
                          <a:cs typeface="+mn-cs"/>
                        </a:rPr>
                        <a:t>KQ2: Why do plants have roots?</a:t>
                      </a:r>
                      <a:endParaRPr lang="en-US" sz="16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419674">
                <a:tc>
                  <a:txBody>
                    <a:bodyPr/>
                    <a:lstStyle/>
                    <a:p>
                      <a:pPr rtl="0" fontAlgn="base"/>
                      <a:endParaRPr lang="en-GB" sz="1200" dirty="0">
                        <a:latin typeface="Sassoon Infant Rg" pitchFamily="50" charset="0"/>
                        <a:ea typeface="Sassoon Infant Rg" pitchFamily="50" charset="0"/>
                      </a:endParaRPr>
                    </a:p>
                    <a:p>
                      <a:pPr rtl="0" fontAlgn="base"/>
                      <a:r>
                        <a:rPr lang="en-GB" sz="1200" dirty="0">
                          <a:latin typeface="Sassoon Infant Rg" pitchFamily="50" charset="0"/>
                          <a:ea typeface="Sassoon Infant Rg" pitchFamily="50" charset="0"/>
                        </a:rPr>
                        <a:t>Roots collect water </a:t>
                      </a:r>
                    </a:p>
                    <a:p>
                      <a:pPr rtl="0" fontAlgn="base"/>
                      <a:r>
                        <a:rPr lang="en-GB" sz="1200" dirty="0">
                          <a:latin typeface="Sassoon Infant Rg" pitchFamily="50" charset="0"/>
                          <a:ea typeface="Sassoon Infant Rg" pitchFamily="50" charset="0"/>
                        </a:rPr>
                        <a:t>and minerals from the soil. </a:t>
                      </a:r>
                    </a:p>
                    <a:p>
                      <a:pPr rtl="0" fontAlgn="base"/>
                      <a:endParaRPr lang="en-GB" sz="1200" dirty="0">
                        <a:latin typeface="Sassoon Infant Rg" pitchFamily="50" charset="0"/>
                        <a:ea typeface="Sassoon Infant Rg" pitchFamily="50" charset="0"/>
                      </a:endParaRPr>
                    </a:p>
                    <a:p>
                      <a:pPr rtl="0" fontAlgn="base"/>
                      <a:r>
                        <a:rPr lang="en-GB" sz="1200" dirty="0">
                          <a:latin typeface="Sassoon Infant Rg" pitchFamily="50" charset="0"/>
                          <a:ea typeface="Sassoon Infant Rg" pitchFamily="50" charset="0"/>
                        </a:rPr>
                        <a:t>Roots holds the plant</a:t>
                      </a:r>
                    </a:p>
                    <a:p>
                      <a:pPr rtl="0" fontAlgn="base"/>
                      <a:r>
                        <a:rPr lang="en-GB" sz="1200" dirty="0">
                          <a:latin typeface="Sassoon Infant Rg" pitchFamily="50" charset="0"/>
                          <a:ea typeface="Sassoon Infant Rg" pitchFamily="50" charset="0"/>
                        </a:rPr>
                        <a:t> firmly in the ground.</a:t>
                      </a: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p>
                      <a:pPr rtl="0" fontAlgn="base"/>
                      <a:endParaRPr lang="en-GB" sz="12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A62E045D-027C-3DA5-4524-0CFA34255A01}"/>
              </a:ext>
            </a:extLst>
          </p:cNvPr>
          <p:cNvGraphicFramePr>
            <a:graphicFrameLocks noGrp="1"/>
          </p:cNvGraphicFramePr>
          <p:nvPr>
            <p:extLst>
              <p:ext uri="{D42A27DB-BD31-4B8C-83A1-F6EECF244321}">
                <p14:modId xmlns:p14="http://schemas.microsoft.com/office/powerpoint/2010/main" val="3561956006"/>
              </p:ext>
            </p:extLst>
          </p:nvPr>
        </p:nvGraphicFramePr>
        <p:xfrm>
          <a:off x="6664642" y="550385"/>
          <a:ext cx="3110901" cy="3032383"/>
        </p:xfrm>
        <a:graphic>
          <a:graphicData uri="http://schemas.openxmlformats.org/drawingml/2006/table">
            <a:tbl>
              <a:tblPr firstRow="1" bandRow="1">
                <a:tableStyleId>{00A15C55-8517-42AA-B614-E9B94910E393}</a:tableStyleId>
              </a:tblPr>
              <a:tblGrid>
                <a:gridCol w="3110901">
                  <a:extLst>
                    <a:ext uri="{9D8B030D-6E8A-4147-A177-3AD203B41FA5}">
                      <a16:colId xmlns:a16="http://schemas.microsoft.com/office/drawing/2014/main" val="20001"/>
                    </a:ext>
                  </a:extLst>
                </a:gridCol>
              </a:tblGrid>
              <a:tr h="592448">
                <a:tc>
                  <a:txBody>
                    <a:bodyPr/>
                    <a:lstStyle/>
                    <a:p>
                      <a:r>
                        <a:rPr lang="en-GB" sz="1800" b="1" i="0" kern="1200" dirty="0">
                          <a:solidFill>
                            <a:schemeClr val="lt1"/>
                          </a:solidFill>
                          <a:effectLst/>
                          <a:latin typeface="Sassoon Infant Rg" pitchFamily="50" charset="0"/>
                          <a:ea typeface="Sassoon Infant Rg" pitchFamily="50" charset="0"/>
                          <a:cs typeface="+mn-cs"/>
                        </a:rPr>
                        <a:t>KQ3: Why do plants have stems?</a:t>
                      </a:r>
                      <a:endParaRPr lang="en-US" sz="16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409447">
                <a:tc>
                  <a:txBody>
                    <a:bodyPr/>
                    <a:lstStyle/>
                    <a:p>
                      <a:pPr rtl="0" fontAlgn="base"/>
                      <a:r>
                        <a:rPr lang="en-GB" sz="1200" dirty="0">
                          <a:latin typeface="Sassoon Infant Rg" pitchFamily="50" charset="0"/>
                          <a:ea typeface="Sassoon Infant Rg" pitchFamily="50" charset="0"/>
                        </a:rPr>
                        <a:t>The stem holds up the leaves so that they can gather light to make food and it also holds up the flowers so that they can receive pollen and disperse their fruits.</a:t>
                      </a:r>
                    </a:p>
                    <a:p>
                      <a:pPr rtl="0" fontAlgn="base"/>
                      <a:endParaRPr lang="en-GB" sz="1200" dirty="0">
                        <a:latin typeface="Sassoon Infant Rg" pitchFamily="50" charset="0"/>
                        <a:ea typeface="Sassoon Infant Rg" pitchFamily="50" charset="0"/>
                      </a:endParaRPr>
                    </a:p>
                    <a:p>
                      <a:pPr rtl="0" fontAlgn="base"/>
                      <a:r>
                        <a:rPr lang="en-GB" sz="1200" dirty="0">
                          <a:latin typeface="Sassoon Infant Rg" pitchFamily="50" charset="0"/>
                          <a:ea typeface="Sassoon Infant Rg" pitchFamily="50" charset="0"/>
                        </a:rPr>
                        <a:t>The stem also transports water and minerals from the roots to the other parts of the plant. </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3" name="Table 12">
            <a:extLst>
              <a:ext uri="{FF2B5EF4-FFF2-40B4-BE49-F238E27FC236}">
                <a16:creationId xmlns:a16="http://schemas.microsoft.com/office/drawing/2014/main" id="{42416A01-8E5C-8783-ACF0-D718F60A4BCD}"/>
              </a:ext>
            </a:extLst>
          </p:cNvPr>
          <p:cNvGraphicFramePr>
            <a:graphicFrameLocks noGrp="1"/>
          </p:cNvGraphicFramePr>
          <p:nvPr>
            <p:extLst>
              <p:ext uri="{D42A27DB-BD31-4B8C-83A1-F6EECF244321}">
                <p14:modId xmlns:p14="http://schemas.microsoft.com/office/powerpoint/2010/main" val="3404324467"/>
              </p:ext>
            </p:extLst>
          </p:nvPr>
        </p:nvGraphicFramePr>
        <p:xfrm>
          <a:off x="122493" y="3704680"/>
          <a:ext cx="3110902" cy="3032383"/>
        </p:xfrm>
        <a:graphic>
          <a:graphicData uri="http://schemas.openxmlformats.org/drawingml/2006/table">
            <a:tbl>
              <a:tblPr firstRow="1" bandRow="1">
                <a:tableStyleId>{00A15C55-8517-42AA-B614-E9B94910E393}</a:tableStyleId>
              </a:tblPr>
              <a:tblGrid>
                <a:gridCol w="3110902">
                  <a:extLst>
                    <a:ext uri="{9D8B030D-6E8A-4147-A177-3AD203B41FA5}">
                      <a16:colId xmlns:a16="http://schemas.microsoft.com/office/drawing/2014/main" val="20001"/>
                    </a:ext>
                  </a:extLst>
                </a:gridCol>
              </a:tblGrid>
              <a:tr h="592448">
                <a:tc>
                  <a:txBody>
                    <a:bodyPr/>
                    <a:lstStyle/>
                    <a:p>
                      <a:r>
                        <a:rPr lang="en-GB" sz="1800" b="1" i="0" kern="1200" dirty="0">
                          <a:solidFill>
                            <a:schemeClr val="lt1"/>
                          </a:solidFill>
                          <a:effectLst/>
                          <a:latin typeface="Sassoon Infant Rg" pitchFamily="50" charset="0"/>
                          <a:ea typeface="Sassoon Infant Rg" pitchFamily="50" charset="0"/>
                          <a:cs typeface="+mn-cs"/>
                        </a:rPr>
                        <a:t>KQ4: Why do plants </a:t>
                      </a:r>
                    </a:p>
                    <a:p>
                      <a:r>
                        <a:rPr lang="en-GB" sz="1800" b="1" i="0" kern="1200" dirty="0">
                          <a:solidFill>
                            <a:schemeClr val="lt1"/>
                          </a:solidFill>
                          <a:effectLst/>
                          <a:latin typeface="Sassoon Infant Rg" pitchFamily="50" charset="0"/>
                          <a:ea typeface="Sassoon Infant Rg" pitchFamily="50" charset="0"/>
                          <a:cs typeface="+mn-cs"/>
                        </a:rPr>
                        <a:t>have leaves?</a:t>
                      </a:r>
                      <a:endParaRPr lang="en-US" sz="16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409447">
                <a:tc>
                  <a:txBody>
                    <a:bodyPr/>
                    <a:lstStyle/>
                    <a:p>
                      <a:pPr rtl="0" fontAlgn="base"/>
                      <a:r>
                        <a:rPr lang="en-GB" sz="1000" dirty="0">
                          <a:latin typeface="Sassoon Infant Rg" pitchFamily="50" charset="0"/>
                          <a:ea typeface="Sassoon Infant Rg" pitchFamily="50" charset="0"/>
                        </a:rPr>
                        <a:t>The leaves make food by absorbing light and using its energy to turn carbon dioxide and water into carbohydrates. This process is called </a:t>
                      </a:r>
                      <a:r>
                        <a:rPr lang="en-GB" sz="1000" b="1" dirty="0">
                          <a:latin typeface="Sassoon Infant Rg" pitchFamily="50" charset="0"/>
                          <a:ea typeface="Sassoon Infant Rg" pitchFamily="50" charset="0"/>
                        </a:rPr>
                        <a:t>photosynthesis</a:t>
                      </a:r>
                      <a:r>
                        <a:rPr lang="en-GB" sz="1000" dirty="0">
                          <a:latin typeface="Sassoon Infant Rg" pitchFamily="50" charset="0"/>
                          <a:ea typeface="Sassoon Infant Rg" pitchFamily="50" charset="0"/>
                        </a:rPr>
                        <a:t>. </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5" name="Table 14">
            <a:extLst>
              <a:ext uri="{FF2B5EF4-FFF2-40B4-BE49-F238E27FC236}">
                <a16:creationId xmlns:a16="http://schemas.microsoft.com/office/drawing/2014/main" id="{CC82A285-245B-DE60-24AF-654D1F65CD73}"/>
              </a:ext>
            </a:extLst>
          </p:cNvPr>
          <p:cNvGraphicFramePr>
            <a:graphicFrameLocks noGrp="1"/>
          </p:cNvGraphicFramePr>
          <p:nvPr>
            <p:extLst>
              <p:ext uri="{D42A27DB-BD31-4B8C-83A1-F6EECF244321}">
                <p14:modId xmlns:p14="http://schemas.microsoft.com/office/powerpoint/2010/main" val="1160983939"/>
              </p:ext>
            </p:extLst>
          </p:nvPr>
        </p:nvGraphicFramePr>
        <p:xfrm>
          <a:off x="3327606" y="3692707"/>
          <a:ext cx="3237731" cy="3032383"/>
        </p:xfrm>
        <a:graphic>
          <a:graphicData uri="http://schemas.openxmlformats.org/drawingml/2006/table">
            <a:tbl>
              <a:tblPr firstRow="1" bandRow="1">
                <a:tableStyleId>{00A15C55-8517-42AA-B614-E9B94910E393}</a:tableStyleId>
              </a:tblPr>
              <a:tblGrid>
                <a:gridCol w="3237731">
                  <a:extLst>
                    <a:ext uri="{9D8B030D-6E8A-4147-A177-3AD203B41FA5}">
                      <a16:colId xmlns:a16="http://schemas.microsoft.com/office/drawing/2014/main" val="20001"/>
                    </a:ext>
                  </a:extLst>
                </a:gridCol>
              </a:tblGrid>
              <a:tr h="592448">
                <a:tc>
                  <a:txBody>
                    <a:bodyPr/>
                    <a:lstStyle/>
                    <a:p>
                      <a:r>
                        <a:rPr lang="en-GB" sz="1800" b="1" i="0" kern="1200" dirty="0">
                          <a:solidFill>
                            <a:schemeClr val="lt1"/>
                          </a:solidFill>
                          <a:effectLst/>
                          <a:latin typeface="Sassoon Infant Rg" pitchFamily="50" charset="0"/>
                          <a:ea typeface="Sassoon Infant Rg" pitchFamily="50" charset="0"/>
                          <a:cs typeface="+mn-cs"/>
                        </a:rPr>
                        <a:t>KQ5: Why do plants have flowers?</a:t>
                      </a:r>
                      <a:endParaRPr lang="en-US" sz="16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409447">
                <a:tc>
                  <a:txBody>
                    <a:bodyPr/>
                    <a:lstStyle/>
                    <a:p>
                      <a:pPr rtl="0" fontAlgn="base"/>
                      <a:r>
                        <a:rPr lang="en-GB" sz="1200">
                          <a:latin typeface="Sassoon Infant Rg" pitchFamily="50" charset="0"/>
                          <a:ea typeface="Sassoon Infant Rg" pitchFamily="50" charset="0"/>
                        </a:rPr>
                        <a:t>The </a:t>
                      </a:r>
                      <a:r>
                        <a:rPr lang="en-GB" sz="1200" dirty="0">
                          <a:latin typeface="Sassoon Infant Rg" pitchFamily="50" charset="0"/>
                          <a:ea typeface="Sassoon Infant Rg" pitchFamily="50" charset="0"/>
                        </a:rPr>
                        <a:t>function of a flower is reproduction,</a:t>
                      </a:r>
                    </a:p>
                    <a:p>
                      <a:pPr rtl="0" fontAlgn="base"/>
                      <a:r>
                        <a:rPr lang="en-GB" sz="1200" dirty="0">
                          <a:latin typeface="Sassoon Infant Rg" pitchFamily="50" charset="0"/>
                          <a:ea typeface="Sassoon Infant Rg" pitchFamily="50" charset="0"/>
                        </a:rPr>
                        <a:t>where flowers of the same kind exchange pollen – made by an anther – in a process called fertilisation, and a structure in the flower’s ovary called an ovule becomes a seed; the ovary then becomes a fruit which helps the seed leave the plant in a process called dispersal. </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6" name="Table 15">
            <a:extLst>
              <a:ext uri="{FF2B5EF4-FFF2-40B4-BE49-F238E27FC236}">
                <a16:creationId xmlns:a16="http://schemas.microsoft.com/office/drawing/2014/main" id="{0D8394DD-DDBD-6558-8C18-A4BC0D789C95}"/>
              </a:ext>
            </a:extLst>
          </p:cNvPr>
          <p:cNvGraphicFramePr>
            <a:graphicFrameLocks noGrp="1"/>
          </p:cNvGraphicFramePr>
          <p:nvPr>
            <p:extLst>
              <p:ext uri="{D42A27DB-BD31-4B8C-83A1-F6EECF244321}">
                <p14:modId xmlns:p14="http://schemas.microsoft.com/office/powerpoint/2010/main" val="3621505133"/>
              </p:ext>
            </p:extLst>
          </p:nvPr>
        </p:nvGraphicFramePr>
        <p:xfrm>
          <a:off x="6664642" y="3691082"/>
          <a:ext cx="3110901" cy="3032383"/>
        </p:xfrm>
        <a:graphic>
          <a:graphicData uri="http://schemas.openxmlformats.org/drawingml/2006/table">
            <a:tbl>
              <a:tblPr firstRow="1" bandRow="1">
                <a:tableStyleId>{00A15C55-8517-42AA-B614-E9B94910E393}</a:tableStyleId>
              </a:tblPr>
              <a:tblGrid>
                <a:gridCol w="3110901">
                  <a:extLst>
                    <a:ext uri="{9D8B030D-6E8A-4147-A177-3AD203B41FA5}">
                      <a16:colId xmlns:a16="http://schemas.microsoft.com/office/drawing/2014/main" val="20001"/>
                    </a:ext>
                  </a:extLst>
                </a:gridCol>
              </a:tblGrid>
              <a:tr h="592448">
                <a:tc>
                  <a:txBody>
                    <a:bodyPr/>
                    <a:lstStyle/>
                    <a:p>
                      <a:r>
                        <a:rPr lang="en-GB" sz="1800" b="1" i="0" kern="1200" dirty="0">
                          <a:solidFill>
                            <a:schemeClr val="lt1"/>
                          </a:solidFill>
                          <a:effectLst/>
                          <a:latin typeface="Sassoon Infant Rg" pitchFamily="50" charset="0"/>
                          <a:ea typeface="Sassoon Infant Rg" pitchFamily="50" charset="0"/>
                          <a:cs typeface="+mn-cs"/>
                        </a:rPr>
                        <a:t>KQ6: </a:t>
                      </a:r>
                      <a:r>
                        <a:rPr lang="en-GB" sz="1800" b="1" i="0" kern="1200" dirty="0">
                          <a:solidFill>
                            <a:schemeClr val="lt1"/>
                          </a:solidFill>
                          <a:effectLst/>
                          <a:latin typeface="+mn-lt"/>
                          <a:ea typeface="+mn-ea"/>
                          <a:cs typeface="+mn-cs"/>
                        </a:rPr>
                        <a:t>Why do plants have seeds?</a:t>
                      </a:r>
                      <a:endParaRPr lang="en-US" sz="16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409447">
                <a:tc>
                  <a:txBody>
                    <a:bodyPr/>
                    <a:lstStyle/>
                    <a:p>
                      <a:r>
                        <a:rPr lang="en-GB" sz="1200" b="0" i="0" kern="1200" dirty="0">
                          <a:solidFill>
                            <a:schemeClr val="dk1"/>
                          </a:solidFill>
                          <a:effectLst/>
                          <a:latin typeface="Sassoon Infant Rg" pitchFamily="50" charset="0"/>
                          <a:ea typeface="Sassoon Infant Rg" pitchFamily="50" charset="0"/>
                          <a:cs typeface="+mn-cs"/>
                        </a:rPr>
                        <a:t>Plants take advantage of many habitat opportunities by dispersing their seeds.</a:t>
                      </a:r>
                    </a:p>
                    <a:p>
                      <a:r>
                        <a:rPr lang="en-GB" sz="1200" b="0" i="0" kern="1200" dirty="0">
                          <a:solidFill>
                            <a:schemeClr val="dk1"/>
                          </a:solidFill>
                          <a:effectLst/>
                          <a:latin typeface="Sassoon Infant Rg" pitchFamily="50" charset="0"/>
                          <a:ea typeface="Sassoon Infant Rg" pitchFamily="50" charset="0"/>
                          <a:cs typeface="+mn-cs"/>
                        </a:rPr>
                        <a:t>Not all plants produce seeds, but those that do, use them to replicate themselves.</a:t>
                      </a:r>
                    </a:p>
                    <a:p>
                      <a:pPr rtl="0" fontAlgn="base"/>
                      <a:endParaRPr lang="en-GB"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pic>
        <p:nvPicPr>
          <p:cNvPr id="1030" name="Picture 6" descr="Flower Roots Clipart - ClipArt Best">
            <a:extLst>
              <a:ext uri="{FF2B5EF4-FFF2-40B4-BE49-F238E27FC236}">
                <a16:creationId xmlns:a16="http://schemas.microsoft.com/office/drawing/2014/main" id="{6849E98E-3F21-57D2-B3EF-46F14A8E1E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0305" y="1441516"/>
            <a:ext cx="1667575" cy="185032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reen Flower Stem Clipart | Best Flower Site">
            <a:extLst>
              <a:ext uri="{FF2B5EF4-FFF2-40B4-BE49-F238E27FC236}">
                <a16:creationId xmlns:a16="http://schemas.microsoft.com/office/drawing/2014/main" id="{135F7CA7-ABF2-5A4C-E6C9-3EE2CA2905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27221" y="2532292"/>
            <a:ext cx="797305" cy="97518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Pin by Morescorecbse 📚🥇 on Grade VII Science | Photosynthesis ...">
            <a:extLst>
              <a:ext uri="{FF2B5EF4-FFF2-40B4-BE49-F238E27FC236}">
                <a16:creationId xmlns:a16="http://schemas.microsoft.com/office/drawing/2014/main" id="{4101C24C-7D74-B7B7-49BD-62ADBE0F2AFE}"/>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b="5664"/>
          <a:stretch/>
        </p:blipFill>
        <p:spPr bwMode="auto">
          <a:xfrm>
            <a:off x="639995" y="4854993"/>
            <a:ext cx="2041099" cy="1853789"/>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Sunflower seed clipart - Clipground">
            <a:extLst>
              <a:ext uri="{FF2B5EF4-FFF2-40B4-BE49-F238E27FC236}">
                <a16:creationId xmlns:a16="http://schemas.microsoft.com/office/drawing/2014/main" id="{D35125C0-7C44-45C4-BA10-88391467D6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3135" y="5207273"/>
            <a:ext cx="1952870" cy="144211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e sun icon">
            <a:extLst>
              <a:ext uri="{FF2B5EF4-FFF2-40B4-BE49-F238E27FC236}">
                <a16:creationId xmlns:a16="http://schemas.microsoft.com/office/drawing/2014/main" id="{49537DB4-5C60-FB39-7790-69B8CC980A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72304" y="665367"/>
            <a:ext cx="401379" cy="4013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ater icon">
            <a:extLst>
              <a:ext uri="{FF2B5EF4-FFF2-40B4-BE49-F238E27FC236}">
                <a16:creationId xmlns:a16="http://schemas.microsoft.com/office/drawing/2014/main" id="{3BF93CDC-FBCD-0DDA-3141-DACC2EA834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51443" y="629631"/>
            <a:ext cx="488615" cy="4886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flowers icon">
            <a:extLst>
              <a:ext uri="{FF2B5EF4-FFF2-40B4-BE49-F238E27FC236}">
                <a16:creationId xmlns:a16="http://schemas.microsoft.com/office/drawing/2014/main" id="{9BF47B86-D761-7F46-9811-6E921EA2FAA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93250" y="3727820"/>
            <a:ext cx="721740" cy="7217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leaves icon">
            <a:extLst>
              <a:ext uri="{FF2B5EF4-FFF2-40B4-BE49-F238E27FC236}">
                <a16:creationId xmlns:a16="http://schemas.microsoft.com/office/drawing/2014/main" id="{9CD54ADC-5B7A-CA27-DB89-F2A59D5B850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59172" y="3727820"/>
            <a:ext cx="629022" cy="629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98CBDAB-9AB0-4311-94DF-3227207C48C2}">
  <ds:schemaRefs>
    <ds:schemaRef ds:uri="f49ca046-d2e9-4e39-92cd-a5365d2ef08b"/>
    <ds:schemaRef ds:uri="http://purl.org/dc/elements/1.1/"/>
    <ds:schemaRef ds:uri="c7b139f2-2bea-443c-a312-cfb4d6494f62"/>
    <ds:schemaRef ds:uri="http://purl.org/dc/terms/"/>
    <ds:schemaRef ds:uri="http://www.w3.org/XML/1998/namespace"/>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537DFBC5-8630-44B3-9C8D-63ADE01103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255</TotalTime>
  <Words>347</Words>
  <Application>Microsoft Office PowerPoint</Application>
  <PresentationFormat>A4 Paper (210x297 mm)</PresentationFormat>
  <Paragraphs>36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Rg</vt:lpstr>
      <vt:lpstr>Office Theme</vt:lpstr>
      <vt:lpstr>| Year 3 Knowledge Organiser – Unit 2 Science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Jonathan Vella-Blake</cp:lastModifiedBy>
  <cp:revision>4</cp:revision>
  <cp:lastPrinted>2023-02-03T14:06:05Z</cp:lastPrinted>
  <dcterms:created xsi:type="dcterms:W3CDTF">2017-10-15T20:56:30Z</dcterms:created>
  <dcterms:modified xsi:type="dcterms:W3CDTF">2023-09-27T08:25:09Z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y fmtid="{D5CDD505-2E9C-101B-9397-08002B2CF9AE}" pid="8" name="MediaServiceImageTags">
    <vt:lpwstr/>
  </property>
</Properties>
</file>