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62" autoAdjust="0"/>
    <p:restoredTop sz="94660"/>
  </p:normalViewPr>
  <p:slideViewPr>
    <p:cSldViewPr snapToGrid="0">
      <p:cViewPr varScale="1">
        <p:scale>
          <a:sx n="86" d="100"/>
          <a:sy n="86" d="100"/>
        </p:scale>
        <p:origin x="101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5411" y="47193"/>
            <a:ext cx="7993634" cy="273090"/>
          </a:xfrm>
        </p:spPr>
        <p:txBody>
          <a:bodyPr numCol="1">
            <a:noAutofit/>
          </a:bodyPr>
          <a:lstStyle/>
          <a:p>
            <a:r>
              <a:rPr lang="en-US" sz="1600" b="1" dirty="0"/>
              <a:t>|	</a:t>
            </a:r>
            <a:r>
              <a:rPr lang="en-US" sz="1400" b="1" dirty="0">
                <a:latin typeface="Sassoon Infant Rg" pitchFamily="50" charset="0"/>
                <a:ea typeface="Sassoon Infant Rg" pitchFamily="50" charset="0"/>
              </a:rPr>
              <a:t>Year 6 Knowledge Organiser – Unit 3 Geography</a:t>
            </a:r>
            <a:r>
              <a:rPr lang="en-US" sz="1600" b="1" dirty="0"/>
              <a:t>	|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9993074"/>
              </p:ext>
            </p:extLst>
          </p:nvPr>
        </p:nvGraphicFramePr>
        <p:xfrm>
          <a:off x="128983" y="629445"/>
          <a:ext cx="4772956" cy="305643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7729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674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KQ1: </a:t>
                      </a:r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How can 6-figure grid references be used to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increase our knowledge of an area?</a:t>
                      </a:r>
                      <a:endParaRPr lang="en-US" sz="1400" b="1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19692">
                <a:tc>
                  <a:txBody>
                    <a:bodyPr/>
                    <a:lstStyle/>
                    <a:p>
                      <a:pPr rtl="0" fontAlgn="base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Landscape features and places (both human and physical) can be located on an Ordnance Survey map through the use of grid references and grid squares. </a:t>
                      </a:r>
                    </a:p>
                    <a:p>
                      <a:pPr rtl="0" fontAlgn="base"/>
                      <a:endParaRPr lang="en-GB" sz="11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‘Eastings’ and ‘Northings’ are the numbers around the edge of an OS map. To pinpoint a place, you take the Eastings number first, then the Northing (along the corridor and up the stairs).</a:t>
                      </a:r>
                    </a:p>
                    <a:p>
                      <a:pPr rtl="0" fontAlgn="base"/>
                      <a:endParaRPr lang="en-GB" sz="11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5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You also need a two-letter code (e.g., </a:t>
                      </a:r>
                      <a:r>
                        <a:rPr lang="en-GB" sz="1050" b="1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SK</a:t>
                      </a:r>
                      <a:r>
                        <a:rPr lang="en-GB" sz="105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 2607) </a:t>
                      </a:r>
                    </a:p>
                    <a:p>
                      <a:pPr rtl="0" fontAlgn="base"/>
                      <a:endParaRPr lang="en-GB" sz="11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Six-figure grid references enable more accurate readings, as two more figures give the exact location within the grid square identified through the four-figure grid reference.</a:t>
                      </a:r>
                      <a:endParaRPr lang="en-GB" sz="11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290891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C60C0D7-7B3F-394C-4A3D-E24D1619ADDD}"/>
              </a:ext>
            </a:extLst>
          </p:cNvPr>
          <p:cNvSpPr txBox="1"/>
          <p:nvPr/>
        </p:nvSpPr>
        <p:spPr>
          <a:xfrm>
            <a:off x="84783" y="280545"/>
            <a:ext cx="961965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400" b="1" i="0" u="sng" dirty="0">
                <a:solidFill>
                  <a:srgbClr val="000000"/>
                </a:solidFill>
                <a:effectLst/>
                <a:latin typeface="Sassoon Infant Rg" pitchFamily="50" charset="0"/>
                <a:ea typeface="Sassoon Infant Rg" pitchFamily="50" charset="0"/>
              </a:rPr>
              <a:t>Region of the UK: Is everywhere the same in the UK?</a:t>
            </a:r>
            <a:endParaRPr lang="en-GB" sz="1400" b="1" u="sng" dirty="0">
              <a:latin typeface="Sassoon Infant Rg" pitchFamily="50" charset="0"/>
              <a:ea typeface="Sassoon Infant Rg" pitchFamily="50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B3EEFEC-AE55-4303-A6FD-F56508D26B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576284"/>
              </p:ext>
            </p:extLst>
          </p:nvPr>
        </p:nvGraphicFramePr>
        <p:xfrm>
          <a:off x="5004063" y="629445"/>
          <a:ext cx="4772956" cy="301767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7729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704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KQ2: </a:t>
                      </a:r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What is the ‘picture’ of the UK?</a:t>
                      </a:r>
                      <a:endParaRPr lang="en-US" sz="1400" b="1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30022">
                <a:tc>
                  <a:txBody>
                    <a:bodyPr/>
                    <a:lstStyle/>
                    <a:p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UK stands for the United Kingdom.</a:t>
                      </a:r>
                    </a:p>
                    <a:p>
                      <a:endParaRPr lang="en-GB" sz="9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It is called this because it is made up of four smaller countries: England, </a:t>
                      </a:r>
                    </a:p>
                    <a:p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Northern Ireland, Scotland and Wales.</a:t>
                      </a:r>
                    </a:p>
                    <a:p>
                      <a:endParaRPr lang="en-GB" sz="9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England, Scotland and Wales are located on the island of Great Britain. Northern Ireland and the Republic of Ireland are on the island of Ireland.</a:t>
                      </a:r>
                    </a:p>
                    <a:p>
                      <a:pPr rtl="0" fontAlgn="base"/>
                      <a:endParaRPr lang="en-GB" sz="1000" b="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UK is surrounded by water: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Ø"/>
                      </a:pPr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 </a:t>
                      </a:r>
                      <a:r>
                        <a:rPr lang="en-GB" sz="900" b="1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English Channel</a:t>
                      </a:r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 (between England and France)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Ø"/>
                      </a:pPr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 </a:t>
                      </a:r>
                      <a:r>
                        <a:rPr lang="en-GB" sz="900" b="1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Irish Sea</a:t>
                      </a:r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 (between England and Wales and Northern Ireland and Ireland)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Ø"/>
                      </a:pPr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 </a:t>
                      </a:r>
                      <a:r>
                        <a:rPr lang="en-GB" sz="900" b="1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North Sea</a:t>
                      </a:r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 (between Great Britain, Norway and Denmark).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Ø"/>
                      </a:pPr>
                      <a:endParaRPr lang="en-GB" sz="9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Each of the four countries of the UK has its own </a:t>
                      </a:r>
                      <a:r>
                        <a:rPr lang="en-GB" sz="900" b="1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capital city</a:t>
                      </a:r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.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Ø"/>
                      </a:pPr>
                      <a:r>
                        <a:rPr lang="en-GB" sz="900" b="1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Belfast</a:t>
                      </a:r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 is the capital city of Northern Ireland.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Ø"/>
                      </a:pPr>
                      <a:r>
                        <a:rPr lang="en-GB" sz="900" b="1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Cardiff</a:t>
                      </a:r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 is the capital city of Wales.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Ø"/>
                      </a:pPr>
                      <a:r>
                        <a:rPr lang="en-GB" sz="900" b="1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Edinburgh</a:t>
                      </a:r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 is the capital city of Scotland.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Ø"/>
                      </a:pPr>
                      <a:r>
                        <a:rPr lang="en-GB" sz="900" b="1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London</a:t>
                      </a:r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 is the capital city of England.</a:t>
                      </a:r>
                    </a:p>
                    <a:p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When we visit the capital cities, we see different </a:t>
                      </a:r>
                      <a:r>
                        <a:rPr lang="en-GB" sz="900" b="1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landmarks</a:t>
                      </a:r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 in each one.</a:t>
                      </a:r>
                      <a:endParaRPr lang="en-GB" sz="10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6375D770-FDF8-41CD-1645-3764E0B682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9736912"/>
              </p:ext>
            </p:extLst>
          </p:nvPr>
        </p:nvGraphicFramePr>
        <p:xfrm>
          <a:off x="128981" y="3733015"/>
          <a:ext cx="4772956" cy="305643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7729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81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KQ3: Why is Birmingham/ Blackpool the city it is today?</a:t>
                      </a:r>
                      <a:endParaRPr lang="en-US" sz="1400" b="1" i="0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38315">
                <a:tc>
                  <a:txBody>
                    <a:bodyPr/>
                    <a:lstStyle/>
                    <a:p>
                      <a:pPr rtl="0" fontAlgn="base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Blackpool is located in Northwest England, in the county of Lancashire.</a:t>
                      </a:r>
                    </a:p>
                    <a:p>
                      <a:pPr rtl="0" fontAlgn="base"/>
                      <a:endParaRPr lang="en-GB" sz="11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Birmingham is located the centre of the West Midlands </a:t>
                      </a:r>
                    </a:p>
                    <a:p>
                      <a:pPr rtl="0" fontAlgn="base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region of England, it is further south than Blackpool.</a:t>
                      </a:r>
                    </a:p>
                    <a:p>
                      <a:pPr rtl="0" fontAlgn="base"/>
                      <a:endParaRPr lang="en-GB" sz="11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Birmingham: it was once known as the</a:t>
                      </a:r>
                    </a:p>
                    <a:p>
                      <a:pPr rtl="0" fontAlgn="base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'City of a Thousand Trades' and was a world </a:t>
                      </a:r>
                    </a:p>
                    <a:p>
                      <a:pPr rtl="0" fontAlgn="base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leader in the production of pens, buckles, buttons, </a:t>
                      </a:r>
                    </a:p>
                    <a:p>
                      <a:pPr rtl="0" fontAlgn="base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jewellery and guns. Over the last 30 years, the </a:t>
                      </a:r>
                    </a:p>
                    <a:p>
                      <a:pPr rtl="0" fontAlgn="base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city’s focus has shifted from the manufacturing </a:t>
                      </a:r>
                    </a:p>
                    <a:p>
                      <a:pPr rtl="0" fontAlgn="base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industry to the service industry</a:t>
                      </a: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. </a:t>
                      </a:r>
                      <a:endParaRPr lang="en-GB" sz="12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C146CF7-4444-8E26-235A-AC6F0CC738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9346243"/>
              </p:ext>
            </p:extLst>
          </p:nvPr>
        </p:nvGraphicFramePr>
        <p:xfrm>
          <a:off x="5004061" y="3733015"/>
          <a:ext cx="4772956" cy="305643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7729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591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KQ4: </a:t>
                      </a:r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How has the population of London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changed? What does it mean to be British?</a:t>
                      </a:r>
                      <a:endParaRPr lang="en-US" sz="1400" b="1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97276">
                <a:tc>
                  <a:txBody>
                    <a:bodyPr/>
                    <a:lstStyle/>
                    <a:p>
                      <a:pPr rtl="0" fontAlgn="base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London is the capital and largest city of England and the United Kingdom, with a population of just under 9 million. It stands on the River Thames in south-east England.</a:t>
                      </a:r>
                      <a:endParaRPr lang="en-GB" sz="11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rtl="0" fontAlgn="base"/>
                      <a:endParaRPr lang="en-GB" sz="11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Between the last two censuses (held in 2011 and 2021), the population of the City of London increased by 16.4%, from around 7,400 in 2011 to around 8,600 in 2021.This means the City of London's population saw the third-largest percentage increase in London.</a:t>
                      </a:r>
                    </a:p>
                    <a:p>
                      <a:pPr rtl="0" fontAlgn="base"/>
                      <a:endParaRPr lang="en-GB" sz="11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London as an example of multicultural Britain; the values and processes of democracy; rule of law in safeguarding citizens; tolerance within society and freedom of speech.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D1DD9CD8-375F-BB31-0703-294B78503DEE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423811" y="3881782"/>
            <a:ext cx="1353206" cy="31337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FC1271C-1FF7-D437-5CE8-0FBFC411A6CE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74943" y="4343201"/>
            <a:ext cx="1860666" cy="236223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9597894-B428-1E97-259E-6D4B682A0C3B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943278" y="5413938"/>
            <a:ext cx="272138" cy="352629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A73749F0-5F68-B034-FC2A-657F4B7AA51C}"/>
              </a:ext>
            </a:extLst>
          </p:cNvPr>
          <p:cNvSpPr txBox="1"/>
          <p:nvPr/>
        </p:nvSpPr>
        <p:spPr>
          <a:xfrm>
            <a:off x="3713960" y="5267215"/>
            <a:ext cx="4991469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00" b="0" i="0" kern="1200" dirty="0">
                <a:solidFill>
                  <a:schemeClr val="bg1"/>
                </a:solidFill>
                <a:effectLst/>
                <a:latin typeface="Sassoon Infant Rg" pitchFamily="50" charset="0"/>
                <a:ea typeface="Sassoon Infant Rg" pitchFamily="50" charset="0"/>
                <a:cs typeface="+mn-cs"/>
              </a:rPr>
              <a:t>Blackpool</a:t>
            </a:r>
            <a:endParaRPr lang="en-GB" sz="900" dirty="0">
              <a:solidFill>
                <a:schemeClr val="bg1"/>
              </a:solidFill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EA6F1A4A-BCA3-4C4F-0C3A-4856F64EC8D4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130409" y="5736975"/>
            <a:ext cx="272138" cy="352629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F96D363B-6050-9BDC-B501-B06349CFE504}"/>
              </a:ext>
            </a:extLst>
          </p:cNvPr>
          <p:cNvSpPr txBox="1"/>
          <p:nvPr/>
        </p:nvSpPr>
        <p:spPr>
          <a:xfrm>
            <a:off x="3996012" y="6005495"/>
            <a:ext cx="4991469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00" i="0" kern="1200" dirty="0">
                <a:solidFill>
                  <a:schemeClr val="bg1"/>
                </a:solidFill>
                <a:effectLst/>
                <a:latin typeface="Sassoon Infant Rg" pitchFamily="50" charset="0"/>
                <a:ea typeface="Sassoon Infant Rg" pitchFamily="50" charset="0"/>
                <a:cs typeface="+mn-cs"/>
              </a:rPr>
              <a:t>Birmingham</a:t>
            </a:r>
            <a:endParaRPr lang="en-GB" sz="900" dirty="0">
              <a:solidFill>
                <a:schemeClr val="bg1"/>
              </a:solidFill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2760B567-DB5E-7E6A-A910-84D304F6AC07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BFFF4"/>
              </a:clrFrom>
              <a:clrTo>
                <a:srgbClr val="FBFFF4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650197" y="737089"/>
            <a:ext cx="957684" cy="49559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76271CDF-8577-97BF-084B-B35AAF27E466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96012" y="588803"/>
            <a:ext cx="898599" cy="568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8A8CE041D084408CE9E07521D30228" ma:contentTypeVersion="16" ma:contentTypeDescription="Create a new document." ma:contentTypeScope="" ma:versionID="85aab96bbeb556551aab6c1f42d09b99">
  <xsd:schema xmlns:xsd="http://www.w3.org/2001/XMLSchema" xmlns:xs="http://www.w3.org/2001/XMLSchema" xmlns:p="http://schemas.microsoft.com/office/2006/metadata/properties" xmlns:ns2="c7b139f2-2bea-443c-a312-cfb4d6494f62" xmlns:ns3="f49ca046-d2e9-4e39-92cd-a5365d2ef08b" targetNamespace="http://schemas.microsoft.com/office/2006/metadata/properties" ma:root="true" ma:fieldsID="cbbce134e18bb99fb4e5d45c308756ce" ns2:_="" ns3:_="">
    <xsd:import namespace="c7b139f2-2bea-443c-a312-cfb4d6494f62"/>
    <xsd:import namespace="f49ca046-d2e9-4e39-92cd-a5365d2ef0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b139f2-2bea-443c-a312-cfb4d6494f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f9523c8-c79a-43c7-85cc-736f6b79690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9ca046-d2e9-4e39-92cd-a5365d2ef08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9511247-15f5-4207-aa86-094151826dc5}" ma:internalName="TaxCatchAll" ma:showField="CatchAllData" ma:web="f49ca046-d2e9-4e39-92cd-a5365d2ef0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7b139f2-2bea-443c-a312-cfb4d6494f62">
      <Terms xmlns="http://schemas.microsoft.com/office/infopath/2007/PartnerControls"/>
    </lcf76f155ced4ddcb4097134ff3c332f>
    <TaxCatchAll xmlns="f49ca046-d2e9-4e39-92cd-a5365d2ef08b" xsi:nil="true"/>
  </documentManagement>
</p:properties>
</file>

<file path=customXml/itemProps1.xml><?xml version="1.0" encoding="utf-8"?>
<ds:datastoreItem xmlns:ds="http://schemas.openxmlformats.org/officeDocument/2006/customXml" ds:itemID="{537DFBC5-8630-44B3-9C8D-63ADE01103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0BF10B5-244B-4DDD-B726-935E7509C82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7b139f2-2bea-443c-a312-cfb4d6494f62"/>
    <ds:schemaRef ds:uri="f49ca046-d2e9-4e39-92cd-a5365d2ef08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98CBDAB-9AB0-4311-94DF-3227207C48C2}">
  <ds:schemaRefs>
    <ds:schemaRef ds:uri="http://purl.org/dc/elements/1.1/"/>
    <ds:schemaRef ds:uri="http://purl.org/dc/terms/"/>
    <ds:schemaRef ds:uri="http://schemas.microsoft.com/office/2006/metadata/properties"/>
    <ds:schemaRef ds:uri="c7b139f2-2bea-443c-a312-cfb4d6494f62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  <ds:schemaRef ds:uri="http://schemas.openxmlformats.org/package/2006/metadata/core-properties"/>
    <ds:schemaRef ds:uri="f49ca046-d2e9-4e39-92cd-a5365d2ef08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3119</TotalTime>
  <Words>561</Words>
  <Application>Microsoft Office PowerPoint</Application>
  <PresentationFormat>A4 Paper (210x297 mm)</PresentationFormat>
  <Paragraphs>52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Sassoon Infant Rg</vt:lpstr>
      <vt:lpstr>Wingdings</vt:lpstr>
      <vt:lpstr>Office Theme</vt:lpstr>
      <vt:lpstr>| Year 6 Knowledge Organiser – Unit 3 Geography |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Jonathan Vella-Blake</cp:lastModifiedBy>
  <cp:revision>8</cp:revision>
  <cp:lastPrinted>2023-02-03T14:06:05Z</cp:lastPrinted>
  <dcterms:created xsi:type="dcterms:W3CDTF">2017-10-15T20:56:30Z</dcterms:created>
  <dcterms:modified xsi:type="dcterms:W3CDTF">2023-11-22T12:57:17Z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0x01010040C3A1C1FB89EF4596444D387B65D7A8</vt:lpwstr>
  </property>
  <property fmtid="{D5CDD505-2E9C-101B-9397-08002B2CF9AE}" pid="3" name="Order">
    <vt:r8>21900</vt:r8>
  </property>
  <property fmtid="{D5CDD505-2E9C-101B-9397-08002B2CF9AE}" pid="4" name="ComplianceAssetId">
    <vt:lpwstr/>
  </property>
  <property fmtid="{D5CDD505-2E9C-101B-9397-08002B2CF9AE}" pid="5" name="TemplateUrl">
    <vt:lpwstr/>
  </property>
  <property fmtid="{D5CDD505-2E9C-101B-9397-08002B2CF9AE}" pid="6" name="xd_Signature">
    <vt:bool>false</vt:bool>
  </property>
  <property fmtid="{D5CDD505-2E9C-101B-9397-08002B2CF9AE}" pid="7" name="xd_ProgID">
    <vt:lpwstr/>
  </property>
  <property fmtid="{D5CDD505-2E9C-101B-9397-08002B2CF9AE}" pid="8" name="MediaServiceImageTags">
    <vt:lpwstr/>
  </property>
</Properties>
</file>